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23"/>
  </p:notesMasterIdLst>
  <p:handoutMasterIdLst>
    <p:handoutMasterId r:id="rId24"/>
  </p:handoutMasterIdLst>
  <p:sldIdLst>
    <p:sldId id="328" r:id="rId2"/>
    <p:sldId id="330" r:id="rId3"/>
    <p:sldId id="361" r:id="rId4"/>
    <p:sldId id="332" r:id="rId5"/>
    <p:sldId id="348" r:id="rId6"/>
    <p:sldId id="347" r:id="rId7"/>
    <p:sldId id="352" r:id="rId8"/>
    <p:sldId id="362" r:id="rId9"/>
    <p:sldId id="354" r:id="rId10"/>
    <p:sldId id="350" r:id="rId11"/>
    <p:sldId id="356" r:id="rId12"/>
    <p:sldId id="355" r:id="rId13"/>
    <p:sldId id="349" r:id="rId14"/>
    <p:sldId id="333" r:id="rId15"/>
    <p:sldId id="360" r:id="rId16"/>
    <p:sldId id="357" r:id="rId17"/>
    <p:sldId id="358" r:id="rId18"/>
    <p:sldId id="340" r:id="rId19"/>
    <p:sldId id="346" r:id="rId20"/>
    <p:sldId id="336" r:id="rId21"/>
    <p:sldId id="359" r:id="rId22"/>
  </p:sldIdLst>
  <p:sldSz cx="9144000" cy="6858000" type="screen4x3"/>
  <p:notesSz cx="6797675" cy="9926638"/>
  <p:custDataLst>
    <p:tags r:id="rId25"/>
  </p:custDataLst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rebuchet MS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rebuchet MS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rebuchet MS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rebuchet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4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8000"/>
    <a:srgbClr val="E8E8E8"/>
    <a:srgbClr val="000066"/>
    <a:srgbClr val="2E406B"/>
    <a:srgbClr val="A2A2A2"/>
    <a:srgbClr val="6F6F6F"/>
    <a:srgbClr val="A1CD44"/>
    <a:srgbClr val="D70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9" autoAdjust="0"/>
    <p:restoredTop sz="94670" autoAdjust="0"/>
  </p:normalViewPr>
  <p:slideViewPr>
    <p:cSldViewPr snapToGrid="0">
      <p:cViewPr varScale="1">
        <p:scale>
          <a:sx n="86" d="100"/>
          <a:sy n="86" d="100"/>
        </p:scale>
        <p:origin x="1644" y="90"/>
      </p:cViewPr>
      <p:guideLst>
        <p:guide orient="horz"/>
        <p:guide pos="5416"/>
      </p:guideLst>
    </p:cSldViewPr>
  </p:slideViewPr>
  <p:outlineViewPr>
    <p:cViewPr>
      <p:scale>
        <a:sx n="75" d="100"/>
        <a:sy n="75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24" d="100"/>
          <a:sy n="124" d="100"/>
        </p:scale>
        <p:origin x="-3904" y="-11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20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9.xml"/><Relationship Id="rId2" Type="http://schemas.openxmlformats.org/officeDocument/2006/relationships/slide" Target="slides/slide3.xml"/><Relationship Id="rId16" Type="http://schemas.openxmlformats.org/officeDocument/2006/relationships/slide" Target="slides/slide18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7.xml"/><Relationship Id="rId10" Type="http://schemas.openxmlformats.org/officeDocument/2006/relationships/slide" Target="slides/slide11.xml"/><Relationship Id="rId19" Type="http://schemas.openxmlformats.org/officeDocument/2006/relationships/slide" Target="slides/slide2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6297" cy="49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127" tIns="48127" rIns="48127" bIns="48127" numCol="1" anchor="t" anchorCtr="0" compatLnSpc="1">
            <a:prstTxWarp prst="textNoShape">
              <a:avLst/>
            </a:prstTxWarp>
          </a:bodyPr>
          <a:lstStyle>
            <a:lvl1pPr algn="l" defTabSz="963241">
              <a:spcBef>
                <a:spcPct val="0"/>
              </a:spcBef>
              <a:defRPr sz="1200"/>
            </a:lvl1pPr>
          </a:lstStyle>
          <a:p>
            <a:endParaRPr lang="en-US" alt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9" y="1"/>
            <a:ext cx="2946296" cy="49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127" tIns="48127" rIns="48127" bIns="48127" numCol="1" anchor="t" anchorCtr="0" compatLnSpc="1">
            <a:prstTxWarp prst="textNoShape">
              <a:avLst/>
            </a:prstTxWarp>
          </a:bodyPr>
          <a:lstStyle>
            <a:lvl1pPr algn="r" defTabSz="963241">
              <a:spcBef>
                <a:spcPct val="0"/>
              </a:spcBef>
              <a:defRPr sz="1200"/>
            </a:lvl1pPr>
          </a:lstStyle>
          <a:p>
            <a:endParaRPr lang="en-US" altLang="de-D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740"/>
            <a:ext cx="2946297" cy="494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127" tIns="48127" rIns="48127" bIns="48127" numCol="1" anchor="b" anchorCtr="0" compatLnSpc="1">
            <a:prstTxWarp prst="textNoShape">
              <a:avLst/>
            </a:prstTxWarp>
          </a:bodyPr>
          <a:lstStyle>
            <a:lvl1pPr algn="l" defTabSz="963241">
              <a:spcBef>
                <a:spcPct val="0"/>
              </a:spcBef>
              <a:defRPr sz="1200"/>
            </a:lvl1pPr>
          </a:lstStyle>
          <a:p>
            <a:endParaRPr lang="en-US" altLang="de-DE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9" y="9431740"/>
            <a:ext cx="2946296" cy="494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127" tIns="48127" rIns="48127" bIns="48127" numCol="1" anchor="b" anchorCtr="0" compatLnSpc="1">
            <a:prstTxWarp prst="textNoShape">
              <a:avLst/>
            </a:prstTxWarp>
          </a:bodyPr>
          <a:lstStyle>
            <a:lvl1pPr algn="r" defTabSz="963241">
              <a:spcBef>
                <a:spcPct val="0"/>
              </a:spcBef>
              <a:defRPr sz="1200"/>
            </a:lvl1pPr>
          </a:lstStyle>
          <a:p>
            <a:fld id="{69C8855E-8A4F-4553-9D1A-3D672A914A09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510240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908272" y="4713484"/>
            <a:ext cx="4981137" cy="4466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Bullet one</a:t>
            </a:r>
          </a:p>
          <a:p>
            <a:pPr lvl="2"/>
            <a:r>
              <a:rPr lang="en-US" altLang="de-DE" smtClean="0"/>
              <a:t>bullet two</a:t>
            </a:r>
          </a:p>
          <a:p>
            <a:pPr lvl="3"/>
            <a:r>
              <a:rPr lang="en-US" altLang="de-DE" smtClean="0"/>
              <a:t>bullet three</a:t>
            </a:r>
          </a:p>
          <a:p>
            <a:pPr lvl="4"/>
            <a:r>
              <a:rPr lang="en-US" altLang="de-DE" smtClean="0"/>
              <a:t>bullet four</a:t>
            </a:r>
          </a:p>
        </p:txBody>
      </p:sp>
    </p:spTree>
    <p:extLst>
      <p:ext uri="{BB962C8B-B14F-4D97-AF65-F5344CB8AC3E}">
        <p14:creationId xmlns:p14="http://schemas.microsoft.com/office/powerpoint/2010/main" val="29686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19175" rtl="0" eaLnBrk="0" fontAlgn="base" hangingPunct="0">
      <a:lnSpc>
        <a:spcPts val="1500"/>
      </a:lnSpc>
      <a:spcBef>
        <a:spcPts val="700"/>
      </a:spcBef>
      <a:spcAft>
        <a:spcPct val="0"/>
      </a:spcAft>
      <a:buClr>
        <a:schemeClr val="bg2"/>
      </a:buClr>
      <a:buSzPct val="92000"/>
      <a:buFont typeface="Wingdings" charset="2"/>
      <a:defRPr sz="1100" kern="1200">
        <a:solidFill>
          <a:schemeClr val="tx1"/>
        </a:solidFill>
        <a:latin typeface="Trebuchet MS" charset="0"/>
        <a:ea typeface="+mn-ea"/>
        <a:cs typeface="+mn-cs"/>
      </a:defRPr>
    </a:lvl1pPr>
    <a:lvl2pPr marL="161925" indent="-160338" algn="l" defTabSz="1019175" rtl="0" eaLnBrk="0" fontAlgn="base" hangingPunct="0">
      <a:lnSpc>
        <a:spcPts val="1500"/>
      </a:lnSpc>
      <a:spcBef>
        <a:spcPts val="1500"/>
      </a:spcBef>
      <a:spcAft>
        <a:spcPct val="0"/>
      </a:spcAft>
      <a:buClr>
        <a:schemeClr val="bg2"/>
      </a:buClr>
      <a:buSzPct val="92000"/>
      <a:buFont typeface="Wingdings" charset="2"/>
      <a:buChar char="n"/>
      <a:defRPr sz="1100" kern="1200">
        <a:solidFill>
          <a:schemeClr val="tx1"/>
        </a:solidFill>
        <a:latin typeface="Trebuchet MS" charset="0"/>
        <a:ea typeface="+mn-ea"/>
        <a:cs typeface="+mn-cs"/>
      </a:defRPr>
    </a:lvl2pPr>
    <a:lvl3pPr marL="328613" indent="-165100" algn="l" defTabSz="1019175" rtl="0" eaLnBrk="0" fontAlgn="base" hangingPunct="0">
      <a:lnSpc>
        <a:spcPts val="1500"/>
      </a:lnSpc>
      <a:spcBef>
        <a:spcPts val="700"/>
      </a:spcBef>
      <a:spcAft>
        <a:spcPct val="0"/>
      </a:spcAft>
      <a:buClr>
        <a:srgbClr val="7D7D7D"/>
      </a:buClr>
      <a:buSzPct val="92000"/>
      <a:buFont typeface="Wingdings" charset="2"/>
      <a:buChar char="n"/>
      <a:defRPr sz="1100" kern="1200">
        <a:solidFill>
          <a:schemeClr val="tx1"/>
        </a:solidFill>
        <a:latin typeface="Trebuchet MS" charset="0"/>
        <a:ea typeface="+mn-ea"/>
        <a:cs typeface="+mn-cs"/>
      </a:defRPr>
    </a:lvl3pPr>
    <a:lvl4pPr marL="488950" indent="-158750" algn="l" defTabSz="1019175" rtl="0" eaLnBrk="0" fontAlgn="base" hangingPunct="0">
      <a:lnSpc>
        <a:spcPts val="1500"/>
      </a:lnSpc>
      <a:spcBef>
        <a:spcPts val="500"/>
      </a:spcBef>
      <a:spcAft>
        <a:spcPct val="0"/>
      </a:spcAft>
      <a:buClr>
        <a:schemeClr val="bg2"/>
      </a:buClr>
      <a:buSzPct val="92000"/>
      <a:buChar char="—"/>
      <a:defRPr sz="1100" kern="1200">
        <a:solidFill>
          <a:schemeClr val="tx1"/>
        </a:solidFill>
        <a:latin typeface="Trebuchet MS" charset="0"/>
        <a:ea typeface="+mn-ea"/>
        <a:cs typeface="+mn-cs"/>
      </a:defRPr>
    </a:lvl4pPr>
    <a:lvl5pPr marL="657225" indent="-166688" algn="l" defTabSz="1019175" rtl="0" eaLnBrk="0" fontAlgn="base" hangingPunct="0">
      <a:lnSpc>
        <a:spcPts val="1500"/>
      </a:lnSpc>
      <a:spcBef>
        <a:spcPts val="500"/>
      </a:spcBef>
      <a:spcAft>
        <a:spcPct val="0"/>
      </a:spcAft>
      <a:buClr>
        <a:srgbClr val="7D7D7D"/>
      </a:buClr>
      <a:buSzPct val="92000"/>
      <a:buChar char="—"/>
      <a:defRPr sz="1100" kern="1200">
        <a:solidFill>
          <a:schemeClr val="tx1"/>
        </a:solidFill>
        <a:latin typeface="Trebuchet M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4119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77266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70350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0743815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67012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81419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516486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466212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987585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88703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3144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69601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46525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56248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99895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06343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87328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51813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47" name="Picture 567" descr="PowerPoint_balk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014" name="Rectangle 534"/>
          <p:cNvSpPr>
            <a:spLocks noChangeArrowheads="1"/>
          </p:cNvSpPr>
          <p:nvPr userDrawn="1"/>
        </p:nvSpPr>
        <p:spPr bwMode="auto">
          <a:xfrm>
            <a:off x="1063625" y="2779713"/>
            <a:ext cx="7518400" cy="367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94662" rIns="0" bIns="0"/>
          <a:lstStyle>
            <a:lvl1pPr marL="7938" algn="l" defTabSz="995363">
              <a:lnSpc>
                <a:spcPts val="1313"/>
              </a:lnSpc>
              <a:spcBef>
                <a:spcPct val="0"/>
              </a:spcBef>
              <a:defRPr sz="2400">
                <a:solidFill>
                  <a:srgbClr val="C60114"/>
                </a:solidFill>
                <a:latin typeface="Arial" charset="0"/>
              </a:defRPr>
            </a:lvl1pPr>
            <a:lvl2pPr marL="7938" algn="l" defTabSz="995363">
              <a:lnSpc>
                <a:spcPts val="1313"/>
              </a:lnSpc>
              <a:spcBef>
                <a:spcPct val="0"/>
              </a:spcBef>
              <a:defRPr sz="2400">
                <a:solidFill>
                  <a:srgbClr val="C60114"/>
                </a:solidFill>
                <a:latin typeface="Arial" charset="0"/>
              </a:defRPr>
            </a:lvl2pPr>
            <a:lvl3pPr marL="7938" algn="l" defTabSz="995363">
              <a:lnSpc>
                <a:spcPts val="1313"/>
              </a:lnSpc>
              <a:spcBef>
                <a:spcPct val="0"/>
              </a:spcBef>
              <a:defRPr sz="2400">
                <a:solidFill>
                  <a:srgbClr val="C60114"/>
                </a:solidFill>
                <a:latin typeface="Arial" charset="0"/>
              </a:defRPr>
            </a:lvl3pPr>
            <a:lvl4pPr marL="7938" algn="l" defTabSz="995363">
              <a:lnSpc>
                <a:spcPts val="1313"/>
              </a:lnSpc>
              <a:spcBef>
                <a:spcPct val="0"/>
              </a:spcBef>
              <a:defRPr sz="2400">
                <a:solidFill>
                  <a:srgbClr val="C60114"/>
                </a:solidFill>
                <a:latin typeface="Arial" charset="0"/>
              </a:defRPr>
            </a:lvl4pPr>
            <a:lvl5pPr marL="7938" algn="l" defTabSz="995363">
              <a:lnSpc>
                <a:spcPts val="1313"/>
              </a:lnSpc>
              <a:spcBef>
                <a:spcPct val="0"/>
              </a:spcBef>
              <a:defRPr sz="2400">
                <a:solidFill>
                  <a:srgbClr val="C60114"/>
                </a:solidFill>
                <a:latin typeface="Arial" charset="0"/>
              </a:defRPr>
            </a:lvl5pPr>
            <a:lvl6pPr marL="465138" defTabSz="995363" eaLnBrk="0" fontAlgn="base" hangingPunct="0">
              <a:lnSpc>
                <a:spcPts val="1313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C60114"/>
                </a:solidFill>
                <a:latin typeface="Arial" charset="0"/>
              </a:defRPr>
            </a:lvl6pPr>
            <a:lvl7pPr marL="922338" defTabSz="995363" eaLnBrk="0" fontAlgn="base" hangingPunct="0">
              <a:lnSpc>
                <a:spcPts val="1313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C60114"/>
                </a:solidFill>
                <a:latin typeface="Arial" charset="0"/>
              </a:defRPr>
            </a:lvl7pPr>
            <a:lvl8pPr marL="1379538" defTabSz="995363" eaLnBrk="0" fontAlgn="base" hangingPunct="0">
              <a:lnSpc>
                <a:spcPts val="1313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C60114"/>
                </a:solidFill>
                <a:latin typeface="Arial" charset="0"/>
              </a:defRPr>
            </a:lvl8pPr>
            <a:lvl9pPr marL="1836738" defTabSz="995363" eaLnBrk="0" fontAlgn="base" hangingPunct="0">
              <a:lnSpc>
                <a:spcPts val="1313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C60114"/>
                </a:solidFill>
                <a:latin typeface="Arial" charset="0"/>
              </a:defRPr>
            </a:lvl9pPr>
          </a:lstStyle>
          <a:p>
            <a:r>
              <a:rPr lang="en-US" altLang="de-DE"/>
              <a:t>Mastertitelformat bearbeiten</a:t>
            </a:r>
          </a:p>
        </p:txBody>
      </p:sp>
      <p:sp>
        <p:nvSpPr>
          <p:cNvPr id="21015" name="Rectangle 53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6669088"/>
            <a:ext cx="898525" cy="198437"/>
          </a:xfrm>
          <a:solidFill>
            <a:srgbClr val="A2A2A2"/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2pPr marL="400050" lvl="1" algn="l" defTabSz="801688">
              <a:spcBef>
                <a:spcPct val="0"/>
              </a:spcBef>
              <a:defRPr sz="800" b="1">
                <a:solidFill>
                  <a:srgbClr val="6F6F6F"/>
                </a:solidFill>
                <a:latin typeface="+mn-lt"/>
              </a:defRPr>
            </a:lvl2pPr>
          </a:lstStyle>
          <a:p>
            <a:pPr lvl="1"/>
            <a:fld id="{694A0CA7-4721-4096-BAB7-F088AD9B8387}" type="slidenum">
              <a:rPr lang="de-DE" altLang="de-DE"/>
              <a:pPr lvl="1"/>
              <a:t>‹Nr.›</a:t>
            </a:fld>
            <a:endParaRPr lang="de-DE" altLang="de-DE"/>
          </a:p>
        </p:txBody>
      </p:sp>
      <p:sp>
        <p:nvSpPr>
          <p:cNvPr id="21016" name="Rectangle 536"/>
          <p:cNvSpPr>
            <a:spLocks noChangeArrowheads="1"/>
          </p:cNvSpPr>
          <p:nvPr userDrawn="1"/>
        </p:nvSpPr>
        <p:spPr bwMode="auto">
          <a:xfrm>
            <a:off x="892175" y="6669088"/>
            <a:ext cx="8251825" cy="198437"/>
          </a:xfrm>
          <a:prstGeom prst="rect">
            <a:avLst/>
          </a:prstGeom>
          <a:solidFill>
            <a:srgbClr val="6F6F6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l" defTabSz="801688">
              <a:spcBef>
                <a:spcPct val="0"/>
              </a:spcBef>
              <a:defRPr sz="2400">
                <a:solidFill>
                  <a:schemeClr val="tx1"/>
                </a:solidFill>
                <a:latin typeface="Trebuchet MS" charset="0"/>
              </a:defRPr>
            </a:lvl1pPr>
            <a:lvl2pPr marL="400050" algn="l" defTabSz="801688">
              <a:spcBef>
                <a:spcPct val="0"/>
              </a:spcBef>
              <a:defRPr sz="2400">
                <a:solidFill>
                  <a:schemeClr val="tx1"/>
                </a:solidFill>
                <a:latin typeface="Trebuchet MS" charset="0"/>
              </a:defRPr>
            </a:lvl2pPr>
            <a:lvl3pPr marL="801688" algn="l" defTabSz="801688">
              <a:spcBef>
                <a:spcPct val="0"/>
              </a:spcBef>
              <a:defRPr sz="2400">
                <a:solidFill>
                  <a:schemeClr val="tx1"/>
                </a:solidFill>
                <a:latin typeface="Trebuchet MS" charset="0"/>
              </a:defRPr>
            </a:lvl3pPr>
            <a:lvl4pPr marL="1201738" algn="l" defTabSz="801688">
              <a:spcBef>
                <a:spcPct val="0"/>
              </a:spcBef>
              <a:defRPr sz="2400">
                <a:solidFill>
                  <a:schemeClr val="tx1"/>
                </a:solidFill>
                <a:latin typeface="Trebuchet MS" charset="0"/>
              </a:defRPr>
            </a:lvl4pPr>
            <a:lvl5pPr marL="1603375" algn="l" defTabSz="801688">
              <a:spcBef>
                <a:spcPct val="0"/>
              </a:spcBef>
              <a:defRPr sz="2400">
                <a:solidFill>
                  <a:schemeClr val="tx1"/>
                </a:solidFill>
                <a:latin typeface="Trebuchet MS" charset="0"/>
              </a:defRPr>
            </a:lvl5pPr>
            <a:lvl6pPr marL="20605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</a:defRPr>
            </a:lvl6pPr>
            <a:lvl7pPr marL="25177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</a:defRPr>
            </a:lvl7pPr>
            <a:lvl8pPr marL="29749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</a:defRPr>
            </a:lvl8pPr>
            <a:lvl9pPr marL="34321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</a:defRPr>
            </a:lvl9pPr>
          </a:lstStyle>
          <a:p>
            <a:pPr algn="ctr"/>
            <a:endParaRPr lang="de-DE" altLang="de-DE" sz="9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023" name="Line 543"/>
          <p:cNvSpPr>
            <a:spLocks noChangeShapeType="1"/>
          </p:cNvSpPr>
          <p:nvPr userDrawn="1"/>
        </p:nvSpPr>
        <p:spPr bwMode="auto">
          <a:xfrm>
            <a:off x="892175" y="6632575"/>
            <a:ext cx="0" cy="2889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endParaRPr lang="de-DE"/>
          </a:p>
        </p:txBody>
      </p:sp>
      <p:sp>
        <p:nvSpPr>
          <p:cNvPr id="21038" name="Rectangle 558"/>
          <p:cNvSpPr>
            <a:spLocks noChangeArrowheads="1"/>
          </p:cNvSpPr>
          <p:nvPr userDrawn="1"/>
        </p:nvSpPr>
        <p:spPr bwMode="auto">
          <a:xfrm>
            <a:off x="0" y="811213"/>
            <a:ext cx="8604250" cy="215900"/>
          </a:xfrm>
          <a:prstGeom prst="rect">
            <a:avLst/>
          </a:prstGeom>
          <a:solidFill>
            <a:srgbClr val="6F6F6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endParaRPr lang="de-DE"/>
          </a:p>
        </p:txBody>
      </p:sp>
      <p:sp>
        <p:nvSpPr>
          <p:cNvPr id="21039" name="Rectangle 559"/>
          <p:cNvSpPr>
            <a:spLocks noChangeArrowheads="1"/>
          </p:cNvSpPr>
          <p:nvPr userDrawn="1"/>
        </p:nvSpPr>
        <p:spPr bwMode="auto">
          <a:xfrm>
            <a:off x="8597900" y="809625"/>
            <a:ext cx="546100" cy="215900"/>
          </a:xfrm>
          <a:prstGeom prst="rect">
            <a:avLst/>
          </a:prstGeom>
          <a:solidFill>
            <a:srgbClr val="A2A2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endParaRPr lang="de-DE"/>
          </a:p>
        </p:txBody>
      </p:sp>
      <p:sp>
        <p:nvSpPr>
          <p:cNvPr id="21040" name="Line 560"/>
          <p:cNvSpPr>
            <a:spLocks noChangeShapeType="1"/>
          </p:cNvSpPr>
          <p:nvPr userDrawn="1"/>
        </p:nvSpPr>
        <p:spPr bwMode="auto">
          <a:xfrm>
            <a:off x="-1588" y="809625"/>
            <a:ext cx="9147176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endParaRPr lang="de-DE"/>
          </a:p>
        </p:txBody>
      </p:sp>
      <p:sp>
        <p:nvSpPr>
          <p:cNvPr id="21041" name="Line 561"/>
          <p:cNvSpPr>
            <a:spLocks noChangeShapeType="1"/>
          </p:cNvSpPr>
          <p:nvPr userDrawn="1"/>
        </p:nvSpPr>
        <p:spPr bwMode="auto">
          <a:xfrm>
            <a:off x="8601075" y="817563"/>
            <a:ext cx="0" cy="2190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AC703C-C837-4F74-9844-F801C69A7E44}" type="datetime1">
              <a:rPr lang="de-DE" altLang="de-DE" smtClean="0"/>
              <a:t>15.11.2019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C1C9A-89FB-4DC6-BC73-E044BD188A3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5486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67500" y="1295400"/>
            <a:ext cx="1943100" cy="49530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1295400"/>
            <a:ext cx="5676900" cy="49530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7A172C-544F-472A-994E-5787F67D173B}" type="datetime1">
              <a:rPr lang="de-DE" altLang="de-DE" smtClean="0"/>
              <a:t>15.11.2019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0D38B-512E-4C28-861A-57DCD11DA08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7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D821ED-A8D9-406E-A3A2-751386CFD739}" type="datetime1">
              <a:rPr lang="de-DE" altLang="de-DE" smtClean="0"/>
              <a:t>15.11.2019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B51E5-9A3F-4704-8DB5-B9A521765F2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8434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9B1B9C-20FD-4B8D-86B4-8F1273E41D52}" type="datetime1">
              <a:rPr lang="de-DE" altLang="de-DE" smtClean="0"/>
              <a:t>15.11.2019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98B32-036B-47D9-8EE6-1F4CCC257BA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3055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22098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0600" y="22098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AB2C8A-6316-4229-BF0C-85A2F512B1B1}" type="datetime1">
              <a:rPr lang="de-DE" altLang="de-DE" smtClean="0"/>
              <a:t>15.11.2019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D5FCA-C40C-4A82-8688-508E542230B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347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C46355-54F8-4596-B1C3-E5B0FA1F5D83}" type="datetime1">
              <a:rPr lang="de-DE" altLang="de-DE" smtClean="0"/>
              <a:t>15.11.2019</a:t>
            </a:fld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A4494-7C11-4636-BC1F-968F94D4B39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75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3952A7-F17D-4BDE-91E4-E77E56B4757F}" type="datetime1">
              <a:rPr lang="de-DE" altLang="de-DE" smtClean="0"/>
              <a:t>15.11.2019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DF7C3-702A-460B-9BB9-DDF0A7B931A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390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77E3AD-CB50-43E0-932C-486077630C46}" type="datetime1">
              <a:rPr lang="de-DE" altLang="de-DE" smtClean="0"/>
              <a:t>15.11.2019</a:t>
            </a:fld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93B1F-FCBD-481D-9B1F-C3C85BF8178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2221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55367F-6BEE-4542-BAA3-F954DEB770D6}" type="datetime1">
              <a:rPr lang="de-DE" altLang="de-DE" smtClean="0"/>
              <a:t>15.11.2019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4E374-FD71-49AE-A510-05B982C04BB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8423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B5BC28-B926-4AF1-A71A-3CA7C80C6283}" type="datetime1">
              <a:rPr lang="de-DE" altLang="de-DE" smtClean="0"/>
              <a:t>15.11.2019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66481-7E0F-4833-AAFF-2EAE6D97695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6367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PPT_Balkem_Landkreis Schwäbisch Hall_3-4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3544"/>
          </a:xfrm>
          <a:prstGeom prst="rect">
            <a:avLst/>
          </a:prstGeom>
        </p:spPr>
      </p:pic>
      <p:sp>
        <p:nvSpPr>
          <p:cNvPr id="19767" name="Rectangle 31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2954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9768" name="Rectangle 3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209800"/>
            <a:ext cx="7772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9769" name="Rectangle 3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>
                <a:solidFill>
                  <a:srgbClr val="6F6F6F"/>
                </a:solidFill>
                <a:latin typeface="+mn-lt"/>
                <a:ea typeface="ヒラギノ角ゴ Pro W3" charset="-128"/>
              </a:defRPr>
            </a:lvl1pPr>
          </a:lstStyle>
          <a:p>
            <a:fld id="{53E92CC0-B31F-401C-8566-48B473496A91}" type="datetime1">
              <a:rPr lang="de-DE" altLang="de-DE" smtClean="0"/>
              <a:t>15.11.2019</a:t>
            </a:fld>
            <a:endParaRPr lang="de-DE" altLang="de-DE"/>
          </a:p>
        </p:txBody>
      </p:sp>
      <p:sp>
        <p:nvSpPr>
          <p:cNvPr id="19770" name="Rectangle 3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6F6F6F"/>
                </a:solidFill>
                <a:latin typeface="+mn-lt"/>
                <a:ea typeface="ヒラギノ角ゴ Pro W3" charset="-128"/>
              </a:defRPr>
            </a:lvl1pPr>
          </a:lstStyle>
          <a:p>
            <a:endParaRPr lang="de-DE" altLang="de-DE"/>
          </a:p>
        </p:txBody>
      </p:sp>
      <p:sp>
        <p:nvSpPr>
          <p:cNvPr id="19771" name="Rectangle 3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>
                <a:solidFill>
                  <a:srgbClr val="6F6F6F"/>
                </a:solidFill>
                <a:latin typeface="+mn-lt"/>
                <a:ea typeface="ヒラギノ角ゴ Pro W3" charset="-128"/>
              </a:defRPr>
            </a:lvl1pPr>
          </a:lstStyle>
          <a:p>
            <a:fld id="{982697B9-8D1C-4F79-8604-F2E4C847F775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9801" name="Rectangle 345"/>
          <p:cNvSpPr>
            <a:spLocks noChangeArrowheads="1"/>
          </p:cNvSpPr>
          <p:nvPr/>
        </p:nvSpPr>
        <p:spPr bwMode="auto">
          <a:xfrm>
            <a:off x="0" y="811213"/>
            <a:ext cx="8604250" cy="215900"/>
          </a:xfrm>
          <a:prstGeom prst="rect">
            <a:avLst/>
          </a:prstGeom>
          <a:solidFill>
            <a:srgbClr val="6F6F6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endParaRPr lang="de-DE"/>
          </a:p>
        </p:txBody>
      </p:sp>
      <p:sp>
        <p:nvSpPr>
          <p:cNvPr id="19802" name="Rectangle 346"/>
          <p:cNvSpPr>
            <a:spLocks noChangeArrowheads="1"/>
          </p:cNvSpPr>
          <p:nvPr/>
        </p:nvSpPr>
        <p:spPr bwMode="auto">
          <a:xfrm>
            <a:off x="8597900" y="809625"/>
            <a:ext cx="546100" cy="215900"/>
          </a:xfrm>
          <a:prstGeom prst="rect">
            <a:avLst/>
          </a:prstGeom>
          <a:solidFill>
            <a:srgbClr val="A2A2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endParaRPr lang="de-DE"/>
          </a:p>
        </p:txBody>
      </p:sp>
      <p:sp>
        <p:nvSpPr>
          <p:cNvPr id="19803" name="Line 347"/>
          <p:cNvSpPr>
            <a:spLocks noChangeShapeType="1"/>
          </p:cNvSpPr>
          <p:nvPr/>
        </p:nvSpPr>
        <p:spPr bwMode="auto">
          <a:xfrm>
            <a:off x="-1588" y="809625"/>
            <a:ext cx="9147176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endParaRPr lang="de-DE"/>
          </a:p>
        </p:txBody>
      </p:sp>
      <p:sp>
        <p:nvSpPr>
          <p:cNvPr id="19804" name="Line 348"/>
          <p:cNvSpPr>
            <a:spLocks noChangeShapeType="1"/>
          </p:cNvSpPr>
          <p:nvPr/>
        </p:nvSpPr>
        <p:spPr bwMode="auto">
          <a:xfrm>
            <a:off x="8601075" y="817563"/>
            <a:ext cx="0" cy="2190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defTabSz="893763" rtl="0" eaLnBrk="1" fontAlgn="base" hangingPunct="1">
        <a:lnSpc>
          <a:spcPts val="1925"/>
        </a:lnSpc>
        <a:spcBef>
          <a:spcPct val="0"/>
        </a:spcBef>
        <a:spcAft>
          <a:spcPct val="0"/>
        </a:spcAft>
        <a:defRPr sz="2000">
          <a:solidFill>
            <a:srgbClr val="D70028"/>
          </a:solidFill>
          <a:latin typeface="+mj-lt"/>
          <a:ea typeface="+mj-ea"/>
          <a:cs typeface="+mj-cs"/>
        </a:defRPr>
      </a:lvl1pPr>
      <a:lvl2pPr algn="l" defTabSz="893763" rtl="0" eaLnBrk="1" fontAlgn="base" hangingPunct="1">
        <a:lnSpc>
          <a:spcPts val="1925"/>
        </a:lnSpc>
        <a:spcBef>
          <a:spcPct val="0"/>
        </a:spcBef>
        <a:spcAft>
          <a:spcPct val="0"/>
        </a:spcAft>
        <a:defRPr sz="2000">
          <a:solidFill>
            <a:srgbClr val="D70028"/>
          </a:solidFill>
          <a:latin typeface="Arial" charset="0"/>
        </a:defRPr>
      </a:lvl2pPr>
      <a:lvl3pPr algn="l" defTabSz="893763" rtl="0" eaLnBrk="1" fontAlgn="base" hangingPunct="1">
        <a:lnSpc>
          <a:spcPts val="1925"/>
        </a:lnSpc>
        <a:spcBef>
          <a:spcPct val="0"/>
        </a:spcBef>
        <a:spcAft>
          <a:spcPct val="0"/>
        </a:spcAft>
        <a:defRPr sz="2000">
          <a:solidFill>
            <a:srgbClr val="D70028"/>
          </a:solidFill>
          <a:latin typeface="Arial" charset="0"/>
        </a:defRPr>
      </a:lvl3pPr>
      <a:lvl4pPr algn="l" defTabSz="893763" rtl="0" eaLnBrk="1" fontAlgn="base" hangingPunct="1">
        <a:lnSpc>
          <a:spcPts val="1925"/>
        </a:lnSpc>
        <a:spcBef>
          <a:spcPct val="0"/>
        </a:spcBef>
        <a:spcAft>
          <a:spcPct val="0"/>
        </a:spcAft>
        <a:defRPr sz="2000">
          <a:solidFill>
            <a:srgbClr val="D70028"/>
          </a:solidFill>
          <a:latin typeface="Arial" charset="0"/>
        </a:defRPr>
      </a:lvl4pPr>
      <a:lvl5pPr algn="l" defTabSz="893763" rtl="0" eaLnBrk="1" fontAlgn="base" hangingPunct="1">
        <a:lnSpc>
          <a:spcPts val="1925"/>
        </a:lnSpc>
        <a:spcBef>
          <a:spcPct val="0"/>
        </a:spcBef>
        <a:spcAft>
          <a:spcPct val="0"/>
        </a:spcAft>
        <a:defRPr sz="2000">
          <a:solidFill>
            <a:srgbClr val="D70028"/>
          </a:solidFill>
          <a:latin typeface="Arial" charset="0"/>
        </a:defRPr>
      </a:lvl5pPr>
      <a:lvl6pPr marL="457200" algn="l" defTabSz="893763" rtl="0" eaLnBrk="1" fontAlgn="base" hangingPunct="1">
        <a:lnSpc>
          <a:spcPts val="1925"/>
        </a:lnSpc>
        <a:spcBef>
          <a:spcPct val="0"/>
        </a:spcBef>
        <a:spcAft>
          <a:spcPct val="0"/>
        </a:spcAft>
        <a:defRPr sz="2000">
          <a:solidFill>
            <a:srgbClr val="D70028"/>
          </a:solidFill>
          <a:latin typeface="Arial" charset="0"/>
        </a:defRPr>
      </a:lvl6pPr>
      <a:lvl7pPr marL="914400" algn="l" defTabSz="893763" rtl="0" eaLnBrk="1" fontAlgn="base" hangingPunct="1">
        <a:lnSpc>
          <a:spcPts val="1925"/>
        </a:lnSpc>
        <a:spcBef>
          <a:spcPct val="0"/>
        </a:spcBef>
        <a:spcAft>
          <a:spcPct val="0"/>
        </a:spcAft>
        <a:defRPr sz="2000">
          <a:solidFill>
            <a:srgbClr val="D70028"/>
          </a:solidFill>
          <a:latin typeface="Arial" charset="0"/>
        </a:defRPr>
      </a:lvl7pPr>
      <a:lvl8pPr marL="1371600" algn="l" defTabSz="893763" rtl="0" eaLnBrk="1" fontAlgn="base" hangingPunct="1">
        <a:lnSpc>
          <a:spcPts val="1925"/>
        </a:lnSpc>
        <a:spcBef>
          <a:spcPct val="0"/>
        </a:spcBef>
        <a:spcAft>
          <a:spcPct val="0"/>
        </a:spcAft>
        <a:defRPr sz="2000">
          <a:solidFill>
            <a:srgbClr val="D70028"/>
          </a:solidFill>
          <a:latin typeface="Arial" charset="0"/>
        </a:defRPr>
      </a:lvl8pPr>
      <a:lvl9pPr marL="1828800" algn="l" defTabSz="893763" rtl="0" eaLnBrk="1" fontAlgn="base" hangingPunct="1">
        <a:lnSpc>
          <a:spcPts val="1925"/>
        </a:lnSpc>
        <a:spcBef>
          <a:spcPct val="0"/>
        </a:spcBef>
        <a:spcAft>
          <a:spcPct val="0"/>
        </a:spcAft>
        <a:defRPr sz="2000">
          <a:solidFill>
            <a:srgbClr val="D70028"/>
          </a:solidFill>
          <a:latin typeface="Arial" charset="0"/>
        </a:defRPr>
      </a:lvl9pPr>
    </p:titleStyle>
    <p:bodyStyle>
      <a:lvl1pPr algn="l" defTabSz="893763" rtl="0" eaLnBrk="1" fontAlgn="base" hangingPunct="1">
        <a:lnSpc>
          <a:spcPct val="110000"/>
        </a:lnSpc>
        <a:spcBef>
          <a:spcPct val="70000"/>
        </a:spcBef>
        <a:spcAft>
          <a:spcPct val="0"/>
        </a:spcAft>
        <a:buClr>
          <a:srgbClr val="C0C0C0"/>
        </a:buClr>
        <a:buSzPct val="92000"/>
        <a:buFont typeface="Wingdings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184150" indent="-182563" algn="l" defTabSz="893763" rtl="0" eaLnBrk="1" fontAlgn="base" hangingPunct="1">
        <a:lnSpc>
          <a:spcPct val="110000"/>
        </a:lnSpc>
        <a:spcBef>
          <a:spcPct val="70000"/>
        </a:spcBef>
        <a:spcAft>
          <a:spcPct val="0"/>
        </a:spcAft>
        <a:buClr>
          <a:srgbClr val="9F000E"/>
        </a:buClr>
        <a:buFont typeface="Wingdings" charset="2"/>
        <a:buChar char="§"/>
        <a:defRPr>
          <a:solidFill>
            <a:srgbClr val="6F6F6F"/>
          </a:solidFill>
          <a:latin typeface="+mn-lt"/>
        </a:defRPr>
      </a:lvl2pPr>
      <a:lvl3pPr marL="371475" indent="-185738" algn="l" defTabSz="893763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A2A2A2"/>
        </a:buClr>
        <a:buFont typeface="Wingdings" charset="2"/>
        <a:buChar char="§"/>
        <a:defRPr>
          <a:solidFill>
            <a:srgbClr val="6F6F6F"/>
          </a:solidFill>
          <a:latin typeface="+mn-lt"/>
        </a:defRPr>
      </a:lvl3pPr>
      <a:lvl4pPr marL="571500" indent="-198438" algn="l" defTabSz="89376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A2A2A2"/>
        </a:buClr>
        <a:buFont typeface="Wingdings" charset="2"/>
        <a:buChar char="§"/>
        <a:defRPr>
          <a:solidFill>
            <a:srgbClr val="6F6F6F"/>
          </a:solidFill>
          <a:latin typeface="+mn-lt"/>
        </a:defRPr>
      </a:lvl4pPr>
      <a:lvl5pPr marL="771525" indent="-198438" algn="l" defTabSz="89376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A2A2A2"/>
        </a:buClr>
        <a:buFont typeface="Wingdings" charset="2"/>
        <a:buChar char="§"/>
        <a:defRPr>
          <a:solidFill>
            <a:srgbClr val="6F6F6F"/>
          </a:solidFill>
          <a:latin typeface="+mn-lt"/>
        </a:defRPr>
      </a:lvl5pPr>
      <a:lvl6pPr marL="1228725" indent="-198438" algn="l" defTabSz="89376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A2A2A2"/>
        </a:buClr>
        <a:buFont typeface="Wingdings" charset="2"/>
        <a:buChar char="§"/>
        <a:defRPr>
          <a:solidFill>
            <a:srgbClr val="6F6F6F"/>
          </a:solidFill>
          <a:latin typeface="+mn-lt"/>
        </a:defRPr>
      </a:lvl6pPr>
      <a:lvl7pPr marL="1685925" indent="-198438" algn="l" defTabSz="89376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A2A2A2"/>
        </a:buClr>
        <a:buFont typeface="Wingdings" charset="2"/>
        <a:buChar char="§"/>
        <a:defRPr>
          <a:solidFill>
            <a:srgbClr val="6F6F6F"/>
          </a:solidFill>
          <a:latin typeface="+mn-lt"/>
        </a:defRPr>
      </a:lvl7pPr>
      <a:lvl8pPr marL="2143125" indent="-198438" algn="l" defTabSz="89376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A2A2A2"/>
        </a:buClr>
        <a:buFont typeface="Wingdings" charset="2"/>
        <a:buChar char="§"/>
        <a:defRPr>
          <a:solidFill>
            <a:srgbClr val="6F6F6F"/>
          </a:solidFill>
          <a:latin typeface="+mn-lt"/>
        </a:defRPr>
      </a:lvl8pPr>
      <a:lvl9pPr marL="2600325" indent="-198438" algn="l" defTabSz="89376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A2A2A2"/>
        </a:buClr>
        <a:buFont typeface="Wingdings" charset="2"/>
        <a:buChar char="§"/>
        <a:defRPr>
          <a:solidFill>
            <a:srgbClr val="6F6F6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20" name="Rectangle 4"/>
          <p:cNvSpPr>
            <a:spLocks noChangeArrowheads="1"/>
          </p:cNvSpPr>
          <p:nvPr/>
        </p:nvSpPr>
        <p:spPr bwMode="auto">
          <a:xfrm>
            <a:off x="720000" y="1800000"/>
            <a:ext cx="7560000" cy="4531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94662" rIns="0" bIns="0"/>
          <a:lstStyle>
            <a:lvl1pPr algn="l" defTabSz="893763">
              <a:lnSpc>
                <a:spcPts val="1925"/>
              </a:lnSpc>
              <a:spcBef>
                <a:spcPct val="0"/>
              </a:spcBef>
              <a:defRPr sz="2000">
                <a:solidFill>
                  <a:srgbClr val="D70028"/>
                </a:solidFill>
                <a:latin typeface="Arial" charset="0"/>
              </a:defRPr>
            </a:lvl1pPr>
            <a:lvl2pPr algn="l" defTabSz="893763">
              <a:lnSpc>
                <a:spcPts val="1925"/>
              </a:lnSpc>
              <a:spcBef>
                <a:spcPct val="0"/>
              </a:spcBef>
              <a:defRPr sz="2000">
                <a:solidFill>
                  <a:srgbClr val="D70028"/>
                </a:solidFill>
                <a:latin typeface="Arial" charset="0"/>
              </a:defRPr>
            </a:lvl2pPr>
            <a:lvl3pPr algn="l" defTabSz="893763">
              <a:lnSpc>
                <a:spcPts val="1925"/>
              </a:lnSpc>
              <a:spcBef>
                <a:spcPct val="0"/>
              </a:spcBef>
              <a:defRPr sz="2000">
                <a:solidFill>
                  <a:srgbClr val="D70028"/>
                </a:solidFill>
                <a:latin typeface="Arial" charset="0"/>
              </a:defRPr>
            </a:lvl3pPr>
            <a:lvl4pPr algn="l" defTabSz="893763">
              <a:lnSpc>
                <a:spcPts val="1925"/>
              </a:lnSpc>
              <a:spcBef>
                <a:spcPct val="0"/>
              </a:spcBef>
              <a:defRPr sz="2000">
                <a:solidFill>
                  <a:srgbClr val="D70028"/>
                </a:solidFill>
                <a:latin typeface="Arial" charset="0"/>
              </a:defRPr>
            </a:lvl4pPr>
            <a:lvl5pPr algn="l" defTabSz="893763">
              <a:lnSpc>
                <a:spcPts val="1925"/>
              </a:lnSpc>
              <a:spcBef>
                <a:spcPct val="0"/>
              </a:spcBef>
              <a:defRPr sz="2000">
                <a:solidFill>
                  <a:srgbClr val="D70028"/>
                </a:solidFill>
                <a:latin typeface="Arial" charset="0"/>
              </a:defRPr>
            </a:lvl5pPr>
            <a:lvl6pPr marL="457200" defTabSz="893763" eaLnBrk="0" fontAlgn="base" hangingPunct="0">
              <a:lnSpc>
                <a:spcPts val="1925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D70028"/>
                </a:solidFill>
                <a:latin typeface="Arial" charset="0"/>
              </a:defRPr>
            </a:lvl6pPr>
            <a:lvl7pPr marL="914400" defTabSz="893763" eaLnBrk="0" fontAlgn="base" hangingPunct="0">
              <a:lnSpc>
                <a:spcPts val="1925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D70028"/>
                </a:solidFill>
                <a:latin typeface="Arial" charset="0"/>
              </a:defRPr>
            </a:lvl7pPr>
            <a:lvl8pPr marL="1371600" defTabSz="893763" eaLnBrk="0" fontAlgn="base" hangingPunct="0">
              <a:lnSpc>
                <a:spcPts val="1925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D70028"/>
                </a:solidFill>
                <a:latin typeface="Arial" charset="0"/>
              </a:defRPr>
            </a:lvl8pPr>
            <a:lvl9pPr marL="1828800" defTabSz="893763" eaLnBrk="0" fontAlgn="base" hangingPunct="0">
              <a:lnSpc>
                <a:spcPts val="1925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D70028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600" dirty="0" smtClean="0"/>
              <a:t>Gesetz zur </a:t>
            </a:r>
            <a:r>
              <a:rPr lang="de-DE" sz="3600" dirty="0"/>
              <a:t>Stärkung der Teilhabe</a:t>
            </a:r>
          </a:p>
          <a:p>
            <a:pPr algn="ctr">
              <a:lnSpc>
                <a:spcPct val="100000"/>
              </a:lnSpc>
            </a:pPr>
            <a:r>
              <a:rPr lang="de-DE" sz="3600" dirty="0"/>
              <a:t>und Selbstbestimmung von Menschen mit Behinderungen</a:t>
            </a:r>
          </a:p>
          <a:p>
            <a:pPr algn="ctr">
              <a:lnSpc>
                <a:spcPct val="100000"/>
              </a:lnSpc>
            </a:pPr>
            <a:r>
              <a:rPr lang="de-DE" sz="3600" dirty="0"/>
              <a:t>(Bundesteilhabegesetz – BTHG</a:t>
            </a:r>
            <a:r>
              <a:rPr lang="de-DE" sz="3600" dirty="0" smtClean="0"/>
              <a:t>)</a:t>
            </a:r>
          </a:p>
          <a:p>
            <a:pPr algn="ctr">
              <a:lnSpc>
                <a:spcPct val="100000"/>
              </a:lnSpc>
            </a:pPr>
            <a:endParaRPr lang="de-DE" altLang="de-DE" sz="3600" dirty="0"/>
          </a:p>
          <a:p>
            <a:pPr algn="ctr">
              <a:lnSpc>
                <a:spcPct val="100000"/>
              </a:lnSpc>
            </a:pPr>
            <a:r>
              <a:rPr lang="de-DE" altLang="de-DE" sz="2800" dirty="0" smtClean="0">
                <a:solidFill>
                  <a:schemeClr val="tx1"/>
                </a:solidFill>
              </a:rPr>
              <a:t>Informationsveranstaltung für ehrenamtliche Betreuerinnen und Betreuer </a:t>
            </a:r>
          </a:p>
          <a:p>
            <a:pPr algn="ctr">
              <a:lnSpc>
                <a:spcPct val="100000"/>
              </a:lnSpc>
            </a:pPr>
            <a:r>
              <a:rPr lang="de-DE" altLang="de-DE" sz="2800" dirty="0" smtClean="0">
                <a:solidFill>
                  <a:schemeClr val="tx1"/>
                </a:solidFill>
              </a:rPr>
              <a:t>- 14.11.2019, Pflegestift </a:t>
            </a:r>
            <a:r>
              <a:rPr lang="de-DE" altLang="de-DE" sz="2800" dirty="0" err="1" smtClean="0">
                <a:solidFill>
                  <a:schemeClr val="tx1"/>
                </a:solidFill>
              </a:rPr>
              <a:t>Ilshofen</a:t>
            </a:r>
            <a:r>
              <a:rPr lang="de-DE" altLang="de-DE" sz="2800" dirty="0" smtClean="0">
                <a:solidFill>
                  <a:schemeClr val="tx1"/>
                </a:solidFill>
              </a:rPr>
              <a:t> -</a:t>
            </a:r>
            <a:endParaRPr lang="en-US" altLang="de-DE" sz="2800" dirty="0" smtClean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</a:pPr>
            <a:endParaRPr lang="en-US" altLang="de-DE" sz="3200" dirty="0" smtClean="0">
              <a:solidFill>
                <a:schemeClr val="tx1"/>
              </a:solidFill>
            </a:endParaRPr>
          </a:p>
        </p:txBody>
      </p:sp>
      <p:sp>
        <p:nvSpPr>
          <p:cNvPr id="495621" name="Rectangle 5"/>
          <p:cNvSpPr>
            <a:spLocks noChangeArrowheads="1"/>
          </p:cNvSpPr>
          <p:nvPr/>
        </p:nvSpPr>
        <p:spPr bwMode="auto">
          <a:xfrm>
            <a:off x="0" y="6605588"/>
            <a:ext cx="898525" cy="252412"/>
          </a:xfrm>
          <a:prstGeom prst="rect">
            <a:avLst/>
          </a:prstGeom>
          <a:solidFill>
            <a:srgbClr val="A2A2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defTabSz="801688">
              <a:spcBef>
                <a:spcPct val="0"/>
              </a:spcBef>
              <a:defRPr sz="2400">
                <a:solidFill>
                  <a:schemeClr val="tx1"/>
                </a:solidFill>
                <a:latin typeface="Trebuchet MS" charset="0"/>
              </a:defRPr>
            </a:lvl1pPr>
            <a:lvl2pPr marL="400050" algn="l" defTabSz="801688">
              <a:spcBef>
                <a:spcPct val="0"/>
              </a:spcBef>
              <a:defRPr sz="2400">
                <a:solidFill>
                  <a:schemeClr val="tx1"/>
                </a:solidFill>
                <a:latin typeface="Trebuchet MS" charset="0"/>
              </a:defRPr>
            </a:lvl2pPr>
            <a:lvl3pPr marL="801688" algn="l" defTabSz="801688">
              <a:spcBef>
                <a:spcPct val="0"/>
              </a:spcBef>
              <a:defRPr sz="2400">
                <a:solidFill>
                  <a:schemeClr val="tx1"/>
                </a:solidFill>
                <a:latin typeface="Trebuchet MS" charset="0"/>
              </a:defRPr>
            </a:lvl3pPr>
            <a:lvl4pPr marL="1201738" algn="l" defTabSz="801688">
              <a:spcBef>
                <a:spcPct val="0"/>
              </a:spcBef>
              <a:defRPr sz="2400">
                <a:solidFill>
                  <a:schemeClr val="tx1"/>
                </a:solidFill>
                <a:latin typeface="Trebuchet MS" charset="0"/>
              </a:defRPr>
            </a:lvl4pPr>
            <a:lvl5pPr marL="1603375" algn="l" defTabSz="801688">
              <a:spcBef>
                <a:spcPct val="0"/>
              </a:spcBef>
              <a:defRPr sz="2400">
                <a:solidFill>
                  <a:schemeClr val="tx1"/>
                </a:solidFill>
                <a:latin typeface="Trebuchet MS" charset="0"/>
              </a:defRPr>
            </a:lvl5pPr>
            <a:lvl6pPr marL="20605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</a:defRPr>
            </a:lvl6pPr>
            <a:lvl7pPr marL="25177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</a:defRPr>
            </a:lvl7pPr>
            <a:lvl8pPr marL="29749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</a:defRPr>
            </a:lvl8pPr>
            <a:lvl9pPr marL="34321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</a:defRPr>
            </a:lvl9pPr>
          </a:lstStyle>
          <a:p>
            <a:pPr lvl="1"/>
            <a:endParaRPr lang="de-DE" altLang="de-DE" sz="800" b="1">
              <a:solidFill>
                <a:srgbClr val="6F6F6F"/>
              </a:solidFill>
              <a:latin typeface="Arial" charset="0"/>
            </a:endParaRPr>
          </a:p>
        </p:txBody>
      </p:sp>
      <p:sp>
        <p:nvSpPr>
          <p:cNvPr id="495622" name="Rectangle 6"/>
          <p:cNvSpPr>
            <a:spLocks noChangeArrowheads="1"/>
          </p:cNvSpPr>
          <p:nvPr/>
        </p:nvSpPr>
        <p:spPr bwMode="auto">
          <a:xfrm>
            <a:off x="892175" y="6605588"/>
            <a:ext cx="8251825" cy="252412"/>
          </a:xfrm>
          <a:prstGeom prst="rect">
            <a:avLst/>
          </a:prstGeom>
          <a:solidFill>
            <a:srgbClr val="6F6F6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l" defTabSz="801688">
              <a:spcBef>
                <a:spcPct val="0"/>
              </a:spcBef>
              <a:defRPr sz="2400">
                <a:solidFill>
                  <a:schemeClr val="tx1"/>
                </a:solidFill>
                <a:latin typeface="Trebuchet MS" charset="0"/>
              </a:defRPr>
            </a:lvl1pPr>
            <a:lvl2pPr marL="400050" algn="l" defTabSz="801688">
              <a:spcBef>
                <a:spcPct val="0"/>
              </a:spcBef>
              <a:defRPr sz="2400">
                <a:solidFill>
                  <a:schemeClr val="tx1"/>
                </a:solidFill>
                <a:latin typeface="Trebuchet MS" charset="0"/>
              </a:defRPr>
            </a:lvl2pPr>
            <a:lvl3pPr marL="801688" algn="l" defTabSz="801688">
              <a:spcBef>
                <a:spcPct val="0"/>
              </a:spcBef>
              <a:defRPr sz="2400">
                <a:solidFill>
                  <a:schemeClr val="tx1"/>
                </a:solidFill>
                <a:latin typeface="Trebuchet MS" charset="0"/>
              </a:defRPr>
            </a:lvl3pPr>
            <a:lvl4pPr marL="1201738" algn="l" defTabSz="801688">
              <a:spcBef>
                <a:spcPct val="0"/>
              </a:spcBef>
              <a:defRPr sz="2400">
                <a:solidFill>
                  <a:schemeClr val="tx1"/>
                </a:solidFill>
                <a:latin typeface="Trebuchet MS" charset="0"/>
              </a:defRPr>
            </a:lvl4pPr>
            <a:lvl5pPr marL="1603375" algn="l" defTabSz="801688">
              <a:spcBef>
                <a:spcPct val="0"/>
              </a:spcBef>
              <a:defRPr sz="2400">
                <a:solidFill>
                  <a:schemeClr val="tx1"/>
                </a:solidFill>
                <a:latin typeface="Trebuchet MS" charset="0"/>
              </a:defRPr>
            </a:lvl5pPr>
            <a:lvl6pPr marL="20605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</a:defRPr>
            </a:lvl6pPr>
            <a:lvl7pPr marL="25177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</a:defRPr>
            </a:lvl7pPr>
            <a:lvl8pPr marL="29749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</a:defRPr>
            </a:lvl8pPr>
            <a:lvl9pPr marL="34321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</a:defRPr>
            </a:lvl9pPr>
          </a:lstStyle>
          <a:p>
            <a:pPr algn="ctr"/>
            <a:endParaRPr lang="de-DE" altLang="de-DE" sz="9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5628" name="Line 12"/>
          <p:cNvSpPr>
            <a:spLocks noChangeShapeType="1"/>
          </p:cNvSpPr>
          <p:nvPr/>
        </p:nvSpPr>
        <p:spPr bwMode="auto">
          <a:xfrm>
            <a:off x="892175" y="6569075"/>
            <a:ext cx="0" cy="2889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51E5-9A3F-4704-8DB5-B9A521765F27}" type="slidenum">
              <a:rPr lang="de-DE" altLang="de-DE" smtClean="0"/>
              <a:pPr/>
              <a:t>1</a:t>
            </a:fld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000" y="1440000"/>
            <a:ext cx="7920000" cy="4680000"/>
          </a:xfrm>
        </p:spPr>
        <p:txBody>
          <a:bodyPr/>
          <a:lstStyle/>
          <a:p>
            <a:pPr>
              <a:buClrTx/>
            </a:pPr>
            <a:r>
              <a:rPr lang="de-DE" sz="2000" b="1" dirty="0" smtClean="0"/>
              <a:t>Mehrbedarf gemeinsames Mittagessen in </a:t>
            </a:r>
            <a:r>
              <a:rPr lang="de-DE" sz="2000" b="1" dirty="0" err="1" smtClean="0"/>
              <a:t>WfBM</a:t>
            </a:r>
            <a:r>
              <a:rPr lang="de-DE" sz="2000" b="1" dirty="0" smtClean="0"/>
              <a:t> o.ä.</a:t>
            </a: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r>
              <a:rPr lang="de-DE" sz="2000" dirty="0" smtClean="0"/>
              <a:t>Keine Antragstellung notwendig</a:t>
            </a: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r>
              <a:rPr lang="de-DE" sz="2000" dirty="0" smtClean="0"/>
              <a:t>Grundsätzliche Teilnahme am Mittagessen muss erklärt werden</a:t>
            </a: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r>
              <a:rPr lang="de-DE" sz="2000" dirty="0" smtClean="0"/>
              <a:t>Pauschalierung nach der Zahl der Arbeitstage unter Berücksichtigung bereits bekannter Ausfallzeiten (prognostische Bewilligung)</a:t>
            </a: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r>
              <a:rPr lang="de-DE" sz="2000" dirty="0" smtClean="0"/>
              <a:t>Kein Nachweis über tatsächliche Einnahme der Mittagsverpflegung</a:t>
            </a: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endParaRPr lang="de-DE" sz="2000" dirty="0" smtClean="0"/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endParaRPr lang="de-DE" sz="2000" dirty="0" smtClean="0"/>
          </a:p>
          <a:p>
            <a:pPr>
              <a:buClrTx/>
            </a:pPr>
            <a:endParaRPr lang="de-DE" altLang="de-DE" sz="2000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51E5-9A3F-4704-8DB5-B9A521765F27}" type="slidenum">
              <a:rPr lang="de-DE" altLang="de-DE" smtClean="0"/>
              <a:pPr/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617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000" y="1440000"/>
            <a:ext cx="7920000" cy="4680000"/>
          </a:xfrm>
        </p:spPr>
        <p:txBody>
          <a:bodyPr/>
          <a:lstStyle/>
          <a:p>
            <a:pPr>
              <a:buClrTx/>
            </a:pPr>
            <a:r>
              <a:rPr lang="de-DE" sz="2000" b="1" dirty="0" smtClean="0"/>
              <a:t>Mehrbedarf gemeinsames Mittagessen in </a:t>
            </a:r>
            <a:r>
              <a:rPr lang="de-DE" sz="2000" b="1" dirty="0" err="1" smtClean="0"/>
              <a:t>WfBM</a:t>
            </a:r>
            <a:r>
              <a:rPr lang="de-DE" sz="2000" b="1" dirty="0" smtClean="0"/>
              <a:t> o.ä.</a:t>
            </a: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r>
              <a:rPr lang="de-DE" sz="2000" dirty="0" smtClean="0"/>
              <a:t>Werkstätten müssen Vertrag mit Leistungsberechtigten schließen (Rundschreiben BMAS ging auch an die Leistungserbringer)</a:t>
            </a: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r>
              <a:rPr lang="de-DE" sz="2000" dirty="0" smtClean="0"/>
              <a:t>Gesonderte Abrechnung mit Leistungsberechtigten durch Werkstätten erforderlich</a:t>
            </a:r>
          </a:p>
          <a:p>
            <a:pPr>
              <a:buClrTx/>
            </a:pPr>
            <a:endParaRPr lang="de-DE" sz="2000" dirty="0" smtClean="0"/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endParaRPr lang="de-DE" sz="2000" dirty="0" smtClean="0"/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endParaRPr lang="de-DE" sz="2000" dirty="0" smtClean="0"/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endParaRPr lang="de-DE" sz="2000" dirty="0" smtClean="0"/>
          </a:p>
          <a:p>
            <a:pPr>
              <a:buClrTx/>
            </a:pPr>
            <a:endParaRPr lang="de-DE" altLang="de-DE" sz="2000" dirty="0" smtClean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176" y="3780000"/>
            <a:ext cx="7068620" cy="2540714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51E5-9A3F-4704-8DB5-B9A521765F27}" type="slidenum">
              <a:rPr lang="de-DE" altLang="de-DE" smtClean="0"/>
              <a:pPr/>
              <a:t>11</a:t>
            </a:fld>
            <a:endParaRPr lang="de-DE" altLang="de-DE"/>
          </a:p>
        </p:txBody>
      </p:sp>
      <p:sp>
        <p:nvSpPr>
          <p:cNvPr id="5" name="Rechteckige Legende 4"/>
          <p:cNvSpPr/>
          <p:nvPr/>
        </p:nvSpPr>
        <p:spPr bwMode="auto">
          <a:xfrm rot="21274936">
            <a:off x="6606339" y="1539859"/>
            <a:ext cx="2136913" cy="457200"/>
          </a:xfrm>
          <a:prstGeom prst="wedgeRectCallout">
            <a:avLst>
              <a:gd name="adj1" fmla="val -175305"/>
              <a:gd name="adj2" fmla="val -1013"/>
            </a:avLst>
          </a:prstGeom>
          <a:solidFill>
            <a:schemeClr val="accent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Betreueraufgabe</a:t>
            </a:r>
          </a:p>
        </p:txBody>
      </p:sp>
    </p:spTree>
    <p:extLst>
      <p:ext uri="{BB962C8B-B14F-4D97-AF65-F5344CB8AC3E}">
        <p14:creationId xmlns:p14="http://schemas.microsoft.com/office/powerpoint/2010/main" val="316645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791" y="2579957"/>
            <a:ext cx="7920000" cy="438496"/>
          </a:xfrm>
        </p:spPr>
        <p:txBody>
          <a:bodyPr/>
          <a:lstStyle/>
          <a:p>
            <a:r>
              <a:rPr lang="de-DE" sz="2000" b="1" dirty="0" smtClean="0"/>
              <a:t>Geldströme in der besonderen Wohnform (ab 01.01.2020):</a:t>
            </a:r>
            <a:endParaRPr lang="de-DE" sz="2000" dirty="0"/>
          </a:p>
          <a:p>
            <a:endParaRPr lang="de-DE" altLang="de-DE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230791" y="5600609"/>
            <a:ext cx="2520000" cy="720000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de-DE" sz="1800" dirty="0" smtClean="0">
                <a:latin typeface="+mn-lt"/>
              </a:rPr>
              <a:t> Kosten der Unterkunft</a:t>
            </a:r>
            <a:endParaRPr lang="de-DE" sz="1800" dirty="0"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30791" y="4880609"/>
            <a:ext cx="2520000" cy="720000"/>
          </a:xfrm>
          <a:prstGeom prst="rect">
            <a:avLst/>
          </a:prstGeom>
          <a:solidFill>
            <a:schemeClr val="bg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de-DE" sz="1800" dirty="0" smtClean="0">
                <a:latin typeface="+mn-lt"/>
              </a:rPr>
              <a:t>Regelbedarf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30791" y="4151938"/>
            <a:ext cx="2520000" cy="720000"/>
          </a:xfrm>
          <a:prstGeom prst="rect">
            <a:avLst/>
          </a:prstGeom>
          <a:solidFill>
            <a:schemeClr val="bg2">
              <a:lumMod val="60000"/>
              <a:lumOff val="40000"/>
              <a:alpha val="3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de-DE" sz="1800" dirty="0" smtClean="0">
                <a:latin typeface="+mj-lt"/>
              </a:rPr>
              <a:t>Mehrbedarfe (z. B. </a:t>
            </a:r>
            <a:r>
              <a:rPr lang="de-DE" sz="1800" dirty="0" err="1" smtClean="0">
                <a:latin typeface="+mj-lt"/>
              </a:rPr>
              <a:t>kostenaufwänd</a:t>
            </a:r>
            <a:r>
              <a:rPr lang="de-DE" sz="1800" dirty="0" smtClean="0">
                <a:latin typeface="+mj-lt"/>
              </a:rPr>
              <a:t>. Ern.)</a:t>
            </a:r>
            <a:endParaRPr lang="de-DE" sz="1800" dirty="0">
              <a:latin typeface="+mj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30791" y="3427603"/>
            <a:ext cx="2520000" cy="720000"/>
          </a:xfrm>
          <a:prstGeom prst="rect">
            <a:avLst/>
          </a:prstGeom>
          <a:solidFill>
            <a:schemeClr val="bg2">
              <a:lumMod val="60000"/>
              <a:lumOff val="40000"/>
              <a:alpha val="2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de-DE" sz="1800" dirty="0" smtClean="0">
                <a:latin typeface="+mn-lt"/>
              </a:rPr>
              <a:t>Mittagessen in </a:t>
            </a:r>
            <a:r>
              <a:rPr lang="de-DE" sz="1800" dirty="0" err="1" smtClean="0">
                <a:latin typeface="+mn-lt"/>
              </a:rPr>
              <a:t>WfbM</a:t>
            </a:r>
            <a:r>
              <a:rPr lang="de-DE" sz="1800" dirty="0" smtClean="0">
                <a:latin typeface="+mn-lt"/>
              </a:rPr>
              <a:t> </a:t>
            </a:r>
            <a:endParaRPr lang="de-DE" sz="1800" dirty="0">
              <a:latin typeface="+mn-lt"/>
            </a:endParaRPr>
          </a:p>
        </p:txBody>
      </p:sp>
      <p:sp>
        <p:nvSpPr>
          <p:cNvPr id="16" name="Pfeil nach rechts 15"/>
          <p:cNvSpPr/>
          <p:nvPr/>
        </p:nvSpPr>
        <p:spPr bwMode="auto">
          <a:xfrm flipV="1">
            <a:off x="3163953" y="3688771"/>
            <a:ext cx="506895" cy="222637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charset="0"/>
            </a:endParaRPr>
          </a:p>
        </p:txBody>
      </p:sp>
      <p:sp>
        <p:nvSpPr>
          <p:cNvPr id="17" name="Pfeil nach rechts 16"/>
          <p:cNvSpPr/>
          <p:nvPr/>
        </p:nvSpPr>
        <p:spPr bwMode="auto">
          <a:xfrm flipV="1">
            <a:off x="3152355" y="4395804"/>
            <a:ext cx="506895" cy="222637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charset="0"/>
            </a:endParaRPr>
          </a:p>
        </p:txBody>
      </p:sp>
      <p:sp>
        <p:nvSpPr>
          <p:cNvPr id="18" name="Pfeil nach rechts 17"/>
          <p:cNvSpPr/>
          <p:nvPr/>
        </p:nvSpPr>
        <p:spPr bwMode="auto">
          <a:xfrm flipV="1">
            <a:off x="3152355" y="4977062"/>
            <a:ext cx="506895" cy="222637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charset="0"/>
            </a:endParaRPr>
          </a:p>
        </p:txBody>
      </p:sp>
      <p:sp>
        <p:nvSpPr>
          <p:cNvPr id="22" name="Pfeil nach rechts 21"/>
          <p:cNvSpPr/>
          <p:nvPr/>
        </p:nvSpPr>
        <p:spPr bwMode="auto">
          <a:xfrm flipV="1">
            <a:off x="3163953" y="5846290"/>
            <a:ext cx="506895" cy="222637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876257" y="3413129"/>
            <a:ext cx="4721639" cy="720000"/>
          </a:xfrm>
          <a:prstGeom prst="rect">
            <a:avLst/>
          </a:prstGeom>
          <a:solidFill>
            <a:schemeClr val="bg2">
              <a:lumMod val="60000"/>
              <a:lumOff val="40000"/>
              <a:alpha val="2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de-DE" sz="1800" dirty="0" smtClean="0">
                <a:latin typeface="+mj-lt"/>
              </a:rPr>
              <a:t>Zahlung an den Träger, der die Leistung erbringt </a:t>
            </a:r>
            <a:endParaRPr lang="de-DE" sz="1800" dirty="0">
              <a:latin typeface="+mj-lt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876258" y="4147123"/>
            <a:ext cx="4721639" cy="720000"/>
          </a:xfrm>
          <a:prstGeom prst="rect">
            <a:avLst/>
          </a:prstGeom>
          <a:solidFill>
            <a:schemeClr val="bg2">
              <a:lumMod val="60000"/>
              <a:lumOff val="40000"/>
              <a:alpha val="3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de-DE" sz="1800" dirty="0" smtClean="0">
                <a:latin typeface="+mj-lt"/>
              </a:rPr>
              <a:t>Zahlung an den Träger, der die Leistung erbringt</a:t>
            </a:r>
            <a:endParaRPr lang="de-DE" sz="1800" dirty="0">
              <a:latin typeface="+mj-lt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876259" y="4874114"/>
            <a:ext cx="4721639" cy="720000"/>
          </a:xfrm>
          <a:prstGeom prst="rect">
            <a:avLst/>
          </a:prstGeom>
          <a:solidFill>
            <a:schemeClr val="bg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de-DE" sz="1600" dirty="0" smtClean="0">
                <a:latin typeface="+mj-lt"/>
              </a:rPr>
              <a:t>In Höhe des Lebensunterhalts an die Einrichtung</a:t>
            </a:r>
          </a:p>
          <a:p>
            <a:r>
              <a:rPr lang="de-DE" sz="1600" dirty="0" smtClean="0">
                <a:latin typeface="+mj-lt"/>
              </a:rPr>
              <a:t>Bargeld bleibt bei Klient oder Verwahrgeldkonto</a:t>
            </a:r>
            <a:endParaRPr lang="de-DE" sz="1600" dirty="0">
              <a:latin typeface="+mj-lt"/>
            </a:endParaRPr>
          </a:p>
        </p:txBody>
      </p:sp>
      <p:cxnSp>
        <p:nvCxnSpPr>
          <p:cNvPr id="27" name="Gerader Verbinder 26"/>
          <p:cNvCxnSpPr>
            <a:stCxn id="26" idx="1"/>
            <a:endCxn id="26" idx="3"/>
          </p:cNvCxnSpPr>
          <p:nvPr/>
        </p:nvCxnSpPr>
        <p:spPr bwMode="auto">
          <a:xfrm>
            <a:off x="3876259" y="5234114"/>
            <a:ext cx="472163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3876260" y="5597609"/>
            <a:ext cx="4721639" cy="720000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de-DE" sz="1800" dirty="0">
                <a:latin typeface="+mj-lt"/>
              </a:rPr>
              <a:t>Zahlung an den Träger, der die Leistung erbringt </a:t>
            </a:r>
          </a:p>
        </p:txBody>
      </p:sp>
      <p:sp>
        <p:nvSpPr>
          <p:cNvPr id="504838" name="Foliennummernplatzhalter 5048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51E5-9A3F-4704-8DB5-B9A521765F27}" type="slidenum">
              <a:rPr lang="de-DE" altLang="de-DE" smtClean="0"/>
              <a:pPr/>
              <a:t>12</a:t>
            </a:fld>
            <a:endParaRPr lang="de-DE" altLang="de-DE"/>
          </a:p>
        </p:txBody>
      </p:sp>
      <p:sp>
        <p:nvSpPr>
          <p:cNvPr id="4" name="Textfeld 3"/>
          <p:cNvSpPr txBox="1"/>
          <p:nvPr/>
        </p:nvSpPr>
        <p:spPr>
          <a:xfrm>
            <a:off x="1858197" y="1691227"/>
            <a:ext cx="3876261" cy="400110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+mj-lt"/>
              </a:rPr>
              <a:t>Nochmals im Überblick</a:t>
            </a:r>
            <a:endParaRPr lang="de-DE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607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000" y="1440000"/>
            <a:ext cx="8237900" cy="4680000"/>
          </a:xfrm>
        </p:spPr>
        <p:txBody>
          <a:bodyPr/>
          <a:lstStyle/>
          <a:p>
            <a:r>
              <a:rPr lang="de-DE" sz="2000" b="1" dirty="0" smtClean="0"/>
              <a:t>Was bedeuten die „neuen Geldströme“ für Sie?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de-DE" sz="2000" dirty="0" smtClean="0"/>
              <a:t>Mietbescheinigung vorlegen, direkt oder über Einrichtung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de-DE" sz="2000" dirty="0" smtClean="0"/>
              <a:t>Konto eröffnen (Kontogebühren sind aus eigenem Einkommen bzw. Grundsicherung zu tragen)</a:t>
            </a:r>
          </a:p>
          <a:p>
            <a:pPr marL="527050" lvl="1" indent="-342900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/>
                </a:solidFill>
              </a:rPr>
              <a:t>Eigenes </a:t>
            </a:r>
            <a:r>
              <a:rPr lang="de-DE" smtClean="0">
                <a:solidFill>
                  <a:schemeClr val="tx1"/>
                </a:solidFill>
              </a:rPr>
              <a:t>Konto grundsätzlich </a:t>
            </a:r>
            <a:r>
              <a:rPr lang="de-DE" dirty="0" smtClean="0">
                <a:solidFill>
                  <a:schemeClr val="tx1"/>
                </a:solidFill>
              </a:rPr>
              <a:t>notwendig wegen Barbetrag  </a:t>
            </a:r>
          </a:p>
          <a:p>
            <a:pPr marL="527050" lvl="1" indent="-342900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/>
                </a:solidFill>
              </a:rPr>
              <a:t>Außerdem: Wird Einkommen auf die Grundsicherung angerechnet, so deckt diese nicht den vollen Bedarf           also: auch Weiterleitung Einkommen an Einrichtung</a:t>
            </a:r>
            <a:endParaRPr lang="de-DE" sz="2000" dirty="0" smtClean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de-DE" sz="2000" dirty="0" smtClean="0"/>
              <a:t>Zahlungsaufträge an Landkreis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de-DE" sz="2000" dirty="0" smtClean="0"/>
              <a:t>Verwahrgeldkonto (Zahlungsaufträge </a:t>
            </a:r>
            <a:r>
              <a:rPr lang="de-DE" sz="2000" dirty="0" err="1" smtClean="0"/>
              <a:t>bezügl</a:t>
            </a:r>
            <a:r>
              <a:rPr lang="de-DE" sz="2000" dirty="0" smtClean="0"/>
              <a:t>. Barmittel mit Einrichtung klären)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de-DE" sz="2000" dirty="0" smtClean="0"/>
              <a:t>WBVG-Verträge (mit Einrichtung klären)</a:t>
            </a:r>
          </a:p>
          <a:p>
            <a:endParaRPr lang="de-DE" sz="2000" dirty="0"/>
          </a:p>
          <a:p>
            <a:endParaRPr lang="de-DE" altLang="de-DE" sz="2000" dirty="0"/>
          </a:p>
        </p:txBody>
      </p:sp>
      <p:sp>
        <p:nvSpPr>
          <p:cNvPr id="3" name="Pfeil nach rechts 2"/>
          <p:cNvSpPr/>
          <p:nvPr/>
        </p:nvSpPr>
        <p:spPr bwMode="auto">
          <a:xfrm flipV="1">
            <a:off x="4571998" y="3671811"/>
            <a:ext cx="506895" cy="157884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charset="0"/>
            </a:endParaRPr>
          </a:p>
        </p:txBody>
      </p:sp>
      <p:sp>
        <p:nvSpPr>
          <p:cNvPr id="4" name="Rechteckige Legende 3"/>
          <p:cNvSpPr/>
          <p:nvPr/>
        </p:nvSpPr>
        <p:spPr bwMode="auto">
          <a:xfrm>
            <a:off x="4402969" y="5685183"/>
            <a:ext cx="4114865" cy="1125962"/>
          </a:xfrm>
          <a:prstGeom prst="wedgeRectCallout">
            <a:avLst>
              <a:gd name="adj1" fmla="val -92116"/>
              <a:gd name="adj2" fmla="val -134826"/>
            </a:avLst>
          </a:prstGeom>
          <a:solidFill>
            <a:srgbClr val="0070C0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Alternativ: </a:t>
            </a:r>
            <a:b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Einzugsermächtigungen oder </a:t>
            </a:r>
            <a:b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Daueraufträge 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an Einrichtungen</a:t>
            </a:r>
            <a:br>
              <a:rPr kumimoji="0" lang="de-DE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de-DE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= Betreueraufgabe 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51E5-9A3F-4704-8DB5-B9A521765F27}" type="slidenum">
              <a:rPr lang="de-DE" altLang="de-DE" smtClean="0"/>
              <a:pPr/>
              <a:t>13</a:t>
            </a:fld>
            <a:endParaRPr lang="de-DE" altLang="de-DE" dirty="0"/>
          </a:p>
        </p:txBody>
      </p:sp>
      <p:sp>
        <p:nvSpPr>
          <p:cNvPr id="7" name="Rechteckige Legende 6"/>
          <p:cNvSpPr/>
          <p:nvPr/>
        </p:nvSpPr>
        <p:spPr bwMode="auto">
          <a:xfrm rot="21274936">
            <a:off x="5042694" y="4089330"/>
            <a:ext cx="2136913" cy="457200"/>
          </a:xfrm>
          <a:prstGeom prst="wedgeRectCallout">
            <a:avLst>
              <a:gd name="adj1" fmla="val -72295"/>
              <a:gd name="adj2" fmla="val -12127"/>
            </a:avLst>
          </a:prstGeom>
          <a:solidFill>
            <a:schemeClr val="accent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Betreueraufgabe</a:t>
            </a:r>
          </a:p>
        </p:txBody>
      </p:sp>
    </p:spTree>
    <p:extLst>
      <p:ext uri="{BB962C8B-B14F-4D97-AF65-F5344CB8AC3E}">
        <p14:creationId xmlns:p14="http://schemas.microsoft.com/office/powerpoint/2010/main" val="29024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000" y="1439999"/>
            <a:ext cx="7920000" cy="4861409"/>
          </a:xfrm>
        </p:spPr>
        <p:txBody>
          <a:bodyPr/>
          <a:lstStyle/>
          <a:p>
            <a:pPr>
              <a:buClrTx/>
            </a:pPr>
            <a:r>
              <a:rPr lang="de-DE" sz="2000" b="1" dirty="0" smtClean="0"/>
              <a:t>Was ändert sich noch bei den Fachleistungen?</a:t>
            </a:r>
            <a:endParaRPr lang="de-DE" sz="2000" b="1" dirty="0"/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de-DE" dirty="0" smtClean="0"/>
              <a:t>Künftig kommt es nicht </a:t>
            </a:r>
            <a:r>
              <a:rPr lang="de-DE" dirty="0"/>
              <a:t>mehr auf Einkommen und Vermögen des Ehe- oder Lebenspartners des Leistungsberechtigten an. </a:t>
            </a:r>
            <a:endParaRPr lang="de-DE" dirty="0" smtClean="0"/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de-DE" dirty="0" smtClean="0"/>
              <a:t>Maßgeblich </a:t>
            </a:r>
            <a:r>
              <a:rPr lang="de-DE" dirty="0"/>
              <a:t>für die Berechnung des Kostenbeitrags ist das </a:t>
            </a:r>
            <a:r>
              <a:rPr lang="de-DE" dirty="0" smtClean="0"/>
              <a:t>steuer-rechtliche </a:t>
            </a:r>
            <a:r>
              <a:rPr lang="de-DE" dirty="0"/>
              <a:t>Einkommen bzw. die Rente des </a:t>
            </a:r>
            <a:r>
              <a:rPr lang="de-DE" dirty="0" smtClean="0"/>
              <a:t>vorvergangenen Kalenderjahres, in 2020 also das Einkommen aus 2018. 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de-DE" dirty="0" smtClean="0"/>
              <a:t>Die Einkommensgrenzen sind </a:t>
            </a:r>
            <a:r>
              <a:rPr lang="de-DE" dirty="0"/>
              <a:t>deutlich höher als im Sozialhilferecht </a:t>
            </a:r>
            <a:r>
              <a:rPr lang="de-DE" dirty="0" smtClean="0">
                <a:solidFill>
                  <a:srgbClr val="FF0000"/>
                </a:solidFill>
              </a:rPr>
              <a:t>Konsequenz: Es wird praktisch keine Eigenbeteiligung an den Fachleistungen mehr geben.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de-DE" dirty="0" smtClean="0"/>
              <a:t>Vermögensfreibetrag: ca. 56.000 Euro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51E5-9A3F-4704-8DB5-B9A521765F27}" type="slidenum">
              <a:rPr lang="de-DE" altLang="de-DE" smtClean="0"/>
              <a:pPr/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384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790" y="1966026"/>
            <a:ext cx="7772400" cy="4358573"/>
          </a:xfrm>
        </p:spPr>
        <p:txBody>
          <a:bodyPr/>
          <a:lstStyle/>
          <a:p>
            <a:r>
              <a:rPr lang="de-DE" b="1" dirty="0" smtClean="0"/>
              <a:t>Einkommens- und Vermögensgrenzen im Bereich Grundsicherung und Hilfe zum Lebensunterhalt:</a:t>
            </a:r>
          </a:p>
          <a:p>
            <a:r>
              <a:rPr lang="de-DE" b="1" dirty="0"/>
              <a:t>	</a:t>
            </a:r>
            <a:r>
              <a:rPr lang="de-DE" b="1" dirty="0" smtClean="0"/>
              <a:t>Einkommen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b="1" dirty="0"/>
              <a:t>	</a:t>
            </a:r>
            <a:r>
              <a:rPr lang="de-DE" dirty="0" smtClean="0"/>
              <a:t>Das Einkommen Leistungsberechtigter und ihrer </a:t>
            </a:r>
            <a:br>
              <a:rPr lang="de-DE" dirty="0" smtClean="0"/>
            </a:br>
            <a:r>
              <a:rPr lang="de-DE" dirty="0" smtClean="0"/>
              <a:t>	(Ehe-) </a:t>
            </a:r>
            <a:r>
              <a:rPr lang="de-DE" dirty="0" err="1" smtClean="0"/>
              <a:t>PartnerInnen</a:t>
            </a:r>
            <a:r>
              <a:rPr lang="de-DE" dirty="0" smtClean="0"/>
              <a:t> ist grundsätzlich anzurechnen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b="1" dirty="0" smtClean="0"/>
              <a:t>	Vermögen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b="1" dirty="0"/>
              <a:t>	</a:t>
            </a:r>
            <a:r>
              <a:rPr lang="de-DE" dirty="0" smtClean="0"/>
              <a:t>Vermögensfreigrenze – 5.000 €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b="1" dirty="0"/>
              <a:t>	</a:t>
            </a:r>
            <a:r>
              <a:rPr lang="de-DE" dirty="0" smtClean="0"/>
              <a:t>Paare – 10.000 €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51E5-9A3F-4704-8DB5-B9A521765F27}" type="slidenum">
              <a:rPr lang="de-DE" altLang="de-DE" smtClean="0"/>
              <a:pPr/>
              <a:t>15</a:t>
            </a:fld>
            <a:endParaRPr lang="de-DE" altLang="de-DE"/>
          </a:p>
        </p:txBody>
      </p:sp>
      <p:sp>
        <p:nvSpPr>
          <p:cNvPr id="6" name="Rechteck 5"/>
          <p:cNvSpPr/>
          <p:nvPr/>
        </p:nvSpPr>
        <p:spPr>
          <a:xfrm>
            <a:off x="251790" y="1245945"/>
            <a:ext cx="83461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2000" b="1" dirty="0" smtClean="0">
                <a:solidFill>
                  <a:srgbClr val="000000"/>
                </a:solidFill>
                <a:latin typeface="+mj-lt"/>
              </a:rPr>
              <a:t>In der Grundsicherung bleibt alles beim „Alten“ – </a:t>
            </a:r>
            <a:r>
              <a:rPr lang="de-DE" sz="2000" b="1" dirty="0" smtClean="0">
                <a:solidFill>
                  <a:srgbClr val="FF0000"/>
                </a:solidFill>
                <a:latin typeface="+mj-lt"/>
              </a:rPr>
              <a:t>was heißt das</a:t>
            </a:r>
            <a:r>
              <a:rPr lang="de-DE" sz="2000" b="1" dirty="0" smtClean="0">
                <a:solidFill>
                  <a:srgbClr val="000000"/>
                </a:solidFill>
                <a:latin typeface="+mj-lt"/>
              </a:rPr>
              <a:t>?</a:t>
            </a:r>
            <a:endParaRPr lang="de-DE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076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608" y="1440000"/>
            <a:ext cx="7920000" cy="4891226"/>
          </a:xfrm>
        </p:spPr>
        <p:txBody>
          <a:bodyPr/>
          <a:lstStyle/>
          <a:p>
            <a:pPr>
              <a:buClrTx/>
            </a:pPr>
            <a:r>
              <a:rPr lang="de-DE" altLang="de-DE" sz="2000" b="1" dirty="0" smtClean="0"/>
              <a:t>Zahlungslücke Januar 2020 in besonderen Wohnformen (bis 31.12.2019 stationäre Einrichtung):</a:t>
            </a:r>
          </a:p>
          <a:p>
            <a:pPr>
              <a:buClrTx/>
              <a:tabLst>
                <a:tab pos="536575" algn="l"/>
              </a:tabLst>
            </a:pPr>
            <a:r>
              <a:rPr lang="de-DE" altLang="de-DE" sz="2000" dirty="0" smtClean="0"/>
              <a:t>(1) 	Entsteht durch nachschüssige Rentenzahlung, die vom 	Landkreis bis einschließlich Dezember 2019 vereinnahmt wird</a:t>
            </a:r>
          </a:p>
          <a:p>
            <a:pPr>
              <a:buClrTx/>
              <a:tabLst>
                <a:tab pos="536575" algn="l"/>
              </a:tabLst>
            </a:pPr>
            <a:r>
              <a:rPr lang="de-DE" altLang="de-DE" sz="2000" dirty="0" smtClean="0"/>
              <a:t>(2)	Entsteht bei Selbstzahlern, weil sie die Dezemberrente noch für 	die Bezahlung der Einrichtungskosten verwenden müssen</a:t>
            </a:r>
          </a:p>
          <a:p>
            <a:pPr>
              <a:buClrTx/>
            </a:pPr>
            <a:r>
              <a:rPr lang="de-DE" altLang="de-DE" sz="2000" dirty="0" smtClean="0">
                <a:solidFill>
                  <a:srgbClr val="FF0000"/>
                </a:solidFill>
              </a:rPr>
              <a:t>Wie begegnet der Gesetzgeber der Zahlungslücke?</a:t>
            </a:r>
          </a:p>
          <a:p>
            <a:pPr>
              <a:buClrTx/>
              <a:tabLst>
                <a:tab pos="893763" algn="l"/>
              </a:tabLst>
            </a:pPr>
            <a:r>
              <a:rPr lang="de-DE" altLang="de-DE" sz="2000" dirty="0"/>
              <a:t>b</a:t>
            </a:r>
            <a:r>
              <a:rPr lang="de-DE" altLang="de-DE" sz="2000" dirty="0" smtClean="0"/>
              <a:t>ei (1) 	Nichtanrechnung der Rente auf die Grundsicherung im 	Januar 2019</a:t>
            </a:r>
          </a:p>
          <a:p>
            <a:pPr>
              <a:buClrTx/>
              <a:tabLst>
                <a:tab pos="893763" algn="l"/>
              </a:tabLst>
            </a:pPr>
            <a:r>
              <a:rPr lang="de-DE" altLang="de-DE" sz="2000" dirty="0"/>
              <a:t>b</a:t>
            </a:r>
            <a:r>
              <a:rPr lang="de-DE" altLang="de-DE" sz="2000" dirty="0" smtClean="0"/>
              <a:t>ei (2) 	Zuschuss in Höhe der Rente</a:t>
            </a: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endParaRPr lang="de-DE" altLang="de-DE" sz="2000" dirty="0" smtClean="0"/>
          </a:p>
          <a:p>
            <a:pPr>
              <a:buClrTx/>
            </a:pPr>
            <a:endParaRPr lang="de-DE" altLang="de-DE" sz="20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51E5-9A3F-4704-8DB5-B9A521765F27}" type="slidenum">
              <a:rPr lang="de-DE" altLang="de-DE" smtClean="0"/>
              <a:pPr/>
              <a:t>16</a:t>
            </a:fld>
            <a:endParaRPr lang="de-DE" altLang="de-DE"/>
          </a:p>
        </p:txBody>
      </p:sp>
      <p:sp>
        <p:nvSpPr>
          <p:cNvPr id="5" name="Rechteckige Legende 4"/>
          <p:cNvSpPr/>
          <p:nvPr/>
        </p:nvSpPr>
        <p:spPr bwMode="auto">
          <a:xfrm rot="816594">
            <a:off x="5628576" y="5468743"/>
            <a:ext cx="2747136" cy="457200"/>
          </a:xfrm>
          <a:prstGeom prst="wedgeRectCallout">
            <a:avLst>
              <a:gd name="adj1" fmla="val -72295"/>
              <a:gd name="adj2" fmla="val -12127"/>
            </a:avLst>
          </a:prstGeom>
          <a:solidFill>
            <a:schemeClr val="accent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Kein Antrag notwendig</a:t>
            </a:r>
          </a:p>
        </p:txBody>
      </p:sp>
    </p:spTree>
    <p:extLst>
      <p:ext uri="{BB962C8B-B14F-4D97-AF65-F5344CB8AC3E}">
        <p14:creationId xmlns:p14="http://schemas.microsoft.com/office/powerpoint/2010/main" val="17500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608" y="1440000"/>
            <a:ext cx="7920000" cy="4891226"/>
          </a:xfrm>
        </p:spPr>
        <p:txBody>
          <a:bodyPr/>
          <a:lstStyle/>
          <a:p>
            <a:pPr>
              <a:lnSpc>
                <a:spcPts val="2400"/>
              </a:lnSpc>
              <a:spcBef>
                <a:spcPts val="600"/>
              </a:spcBef>
              <a:buClrTx/>
            </a:pPr>
            <a:r>
              <a:rPr lang="de-DE" altLang="de-DE" sz="2000" b="1" dirty="0" smtClean="0"/>
              <a:t>Hilfeplanung</a:t>
            </a:r>
          </a:p>
          <a:p>
            <a:pPr marL="342900" indent="-342900">
              <a:lnSpc>
                <a:spcPts val="24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de-DE" altLang="de-DE" sz="2000" dirty="0" smtClean="0"/>
              <a:t>Von der institutionellen Hilfe zur personenzentrierten Hilfe</a:t>
            </a:r>
          </a:p>
          <a:p>
            <a:pPr marL="342900" indent="-342900">
              <a:lnSpc>
                <a:spcPts val="24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de-DE" altLang="de-DE" sz="2000" dirty="0" smtClean="0"/>
              <a:t>Ermittlung Eingliederungshilfebedarfs </a:t>
            </a:r>
          </a:p>
          <a:p>
            <a:pPr marL="342900" indent="-342900">
              <a:lnSpc>
                <a:spcPts val="24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de-DE" altLang="de-DE" sz="2000" dirty="0" smtClean="0"/>
              <a:t>ICF-orientiert</a:t>
            </a:r>
          </a:p>
          <a:p>
            <a:pPr marL="342900" indent="-342900">
              <a:lnSpc>
                <a:spcPts val="24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de-DE" altLang="de-DE" sz="2000" dirty="0" smtClean="0"/>
              <a:t>Umfangreiches dialogisches Verfahren</a:t>
            </a:r>
          </a:p>
          <a:p>
            <a:pPr marL="342900" indent="-342900">
              <a:lnSpc>
                <a:spcPts val="24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de-DE" altLang="de-DE" sz="2000" dirty="0" smtClean="0"/>
              <a:t>Beteiligung einer Vertrauensperson (Angehörige, Betreuer, MA der Einrichtung…)</a:t>
            </a:r>
          </a:p>
          <a:p>
            <a:pPr>
              <a:lnSpc>
                <a:spcPts val="2400"/>
              </a:lnSpc>
              <a:spcBef>
                <a:spcPts val="600"/>
              </a:spcBef>
              <a:buClrTx/>
            </a:pPr>
            <a:endParaRPr lang="de-DE" altLang="de-DE" sz="2000" dirty="0" smtClean="0"/>
          </a:p>
          <a:p>
            <a:pPr marL="342900" indent="-342900">
              <a:lnSpc>
                <a:spcPts val="24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endParaRPr lang="de-DE" altLang="de-DE" sz="2000" dirty="0" smtClean="0"/>
          </a:p>
          <a:p>
            <a:pPr marL="342900" indent="-342900">
              <a:lnSpc>
                <a:spcPts val="24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endParaRPr lang="de-DE" altLang="de-DE" sz="2000" dirty="0" smtClean="0"/>
          </a:p>
          <a:p>
            <a:pPr marL="342900" indent="-342900">
              <a:lnSpc>
                <a:spcPts val="24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endParaRPr lang="de-DE" altLang="de-DE" sz="2000" dirty="0" smtClean="0"/>
          </a:p>
          <a:p>
            <a:pPr marL="342900" indent="-342900">
              <a:lnSpc>
                <a:spcPts val="24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endParaRPr lang="de-DE" altLang="de-DE" sz="2000" dirty="0" smtClean="0"/>
          </a:p>
          <a:p>
            <a:pPr>
              <a:lnSpc>
                <a:spcPts val="2400"/>
              </a:lnSpc>
              <a:spcBef>
                <a:spcPts val="600"/>
              </a:spcBef>
              <a:buClrTx/>
            </a:pPr>
            <a:endParaRPr lang="de-DE" altLang="de-DE" sz="2000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51E5-9A3F-4704-8DB5-B9A521765F27}" type="slidenum">
              <a:rPr lang="de-DE" altLang="de-DE" smtClean="0"/>
              <a:pPr/>
              <a:t>17</a:t>
            </a:fld>
            <a:endParaRPr lang="de-DE" altLang="de-DE"/>
          </a:p>
        </p:txBody>
      </p:sp>
      <p:sp>
        <p:nvSpPr>
          <p:cNvPr id="2" name="Rechteckige Legende 1"/>
          <p:cNvSpPr/>
          <p:nvPr/>
        </p:nvSpPr>
        <p:spPr bwMode="auto">
          <a:xfrm>
            <a:off x="3279912" y="4065104"/>
            <a:ext cx="3648364" cy="1321904"/>
          </a:xfrm>
          <a:prstGeom prst="wedgeRectCallout">
            <a:avLst>
              <a:gd name="adj1" fmla="val -77770"/>
              <a:gd name="adj2" fmla="val -145019"/>
            </a:avLst>
          </a:prstGeom>
          <a:solidFill>
            <a:schemeClr val="accent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>
                <a:latin typeface="+mj-lt"/>
              </a:rPr>
              <a:t>ICF – Internationale </a:t>
            </a:r>
            <a:r>
              <a:rPr lang="de-DE" sz="2000" dirty="0" smtClean="0">
                <a:latin typeface="+mj-lt"/>
              </a:rPr>
              <a:t/>
            </a:r>
            <a:br>
              <a:rPr lang="de-DE" sz="2000" dirty="0" smtClean="0">
                <a:latin typeface="+mj-lt"/>
              </a:rPr>
            </a:br>
            <a:r>
              <a:rPr lang="de-DE" sz="2000" dirty="0" smtClean="0">
                <a:latin typeface="+mj-lt"/>
              </a:rPr>
              <a:t>Klassifikation </a:t>
            </a:r>
            <a:r>
              <a:rPr lang="de-DE" sz="2000" dirty="0">
                <a:latin typeface="+mj-lt"/>
              </a:rPr>
              <a:t>der </a:t>
            </a:r>
            <a:r>
              <a:rPr lang="de-DE" sz="2000" dirty="0" smtClean="0">
                <a:latin typeface="+mj-lt"/>
              </a:rPr>
              <a:t/>
            </a:r>
            <a:br>
              <a:rPr lang="de-DE" sz="2000" dirty="0" smtClean="0">
                <a:latin typeface="+mj-lt"/>
              </a:rPr>
            </a:br>
            <a:r>
              <a:rPr lang="de-DE" sz="2000" dirty="0" smtClean="0">
                <a:latin typeface="+mj-lt"/>
              </a:rPr>
              <a:t>Funktionsfähigkeit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smtClean="0">
                <a:latin typeface="+mj-lt"/>
              </a:rPr>
              <a:t/>
            </a:r>
            <a:br>
              <a:rPr lang="de-DE" sz="2000" dirty="0" smtClean="0">
                <a:latin typeface="+mj-lt"/>
              </a:rPr>
            </a:br>
            <a:r>
              <a:rPr lang="de-DE" sz="2000" dirty="0" smtClean="0">
                <a:latin typeface="+mj-lt"/>
              </a:rPr>
              <a:t>Behinderung </a:t>
            </a:r>
            <a:r>
              <a:rPr lang="de-DE" sz="2000" dirty="0">
                <a:latin typeface="+mj-lt"/>
              </a:rPr>
              <a:t>und Gesundheit</a:t>
            </a:r>
          </a:p>
        </p:txBody>
      </p:sp>
    </p:spTree>
    <p:extLst>
      <p:ext uri="{BB962C8B-B14F-4D97-AF65-F5344CB8AC3E}">
        <p14:creationId xmlns:p14="http://schemas.microsoft.com/office/powerpoint/2010/main" val="293138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689" y="1269419"/>
            <a:ext cx="7802217" cy="5309609"/>
          </a:xfrm>
          <a:prstGeom prst="rect">
            <a:avLst/>
          </a:prstGeom>
        </p:spPr>
      </p:pic>
      <p:sp>
        <p:nvSpPr>
          <p:cNvPr id="5" name="Ovale Legende 4"/>
          <p:cNvSpPr/>
          <p:nvPr/>
        </p:nvSpPr>
        <p:spPr bwMode="auto">
          <a:xfrm>
            <a:off x="5705061" y="1093304"/>
            <a:ext cx="2623930" cy="1202635"/>
          </a:xfrm>
          <a:prstGeom prst="wedgeEllipseCallout">
            <a:avLst>
              <a:gd name="adj1" fmla="val -58333"/>
              <a:gd name="adj2" fmla="val -11458"/>
            </a:avLst>
          </a:prstGeom>
          <a:solidFill>
            <a:srgbClr val="FFC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Beteiligung </a:t>
            </a:r>
            <a:b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Vertrauensperson</a:t>
            </a:r>
            <a:b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§ 117 Abs. 2 SGB IX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51E5-9A3F-4704-8DB5-B9A521765F27}" type="slidenum">
              <a:rPr lang="de-DE" altLang="de-DE" smtClean="0"/>
              <a:pPr/>
              <a:t>18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8740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000" y="1440000"/>
            <a:ext cx="7920000" cy="4680000"/>
          </a:xfrm>
        </p:spPr>
        <p:txBody>
          <a:bodyPr/>
          <a:lstStyle/>
          <a:p>
            <a:r>
              <a:rPr lang="de-DE" altLang="de-DE" sz="2000" b="1" dirty="0" smtClean="0"/>
              <a:t>Wie geht es weiter?</a:t>
            </a:r>
          </a:p>
          <a:p>
            <a:r>
              <a:rPr lang="de-DE" altLang="de-DE" sz="2000" dirty="0" smtClean="0"/>
              <a:t>Anpassung aller Leistungen an neue Einkommens- und Vermögensfreigrenzen = </a:t>
            </a:r>
            <a:r>
              <a:rPr lang="de-DE" altLang="de-DE" sz="2000" dirty="0" smtClean="0">
                <a:solidFill>
                  <a:srgbClr val="FF0000"/>
                </a:solidFill>
              </a:rPr>
              <a:t>Amt</a:t>
            </a:r>
          </a:p>
          <a:p>
            <a:r>
              <a:rPr lang="de-DE" altLang="de-DE" sz="2000" dirty="0" smtClean="0"/>
              <a:t>Ambulante Leistungen laufen zunächst unverändert weiter = </a:t>
            </a:r>
            <a:r>
              <a:rPr lang="de-DE" altLang="de-DE" sz="2000" dirty="0" smtClean="0">
                <a:solidFill>
                  <a:srgbClr val="FF0000"/>
                </a:solidFill>
              </a:rPr>
              <a:t>Amt</a:t>
            </a:r>
          </a:p>
          <a:p>
            <a:r>
              <a:rPr lang="de-DE" altLang="de-DE" sz="2000" dirty="0" smtClean="0"/>
              <a:t>Teilstationäre Leistungen laufen zunächst unverändert weiter = </a:t>
            </a:r>
            <a:r>
              <a:rPr lang="de-DE" altLang="de-DE" sz="2000" dirty="0" smtClean="0">
                <a:solidFill>
                  <a:srgbClr val="FF0000"/>
                </a:solidFill>
              </a:rPr>
              <a:t>Amt</a:t>
            </a:r>
          </a:p>
          <a:p>
            <a:r>
              <a:rPr lang="de-DE" altLang="de-DE" sz="2000" dirty="0" smtClean="0"/>
              <a:t>Nacherhebung der Einkünfte des zweitvorangegangenen Jahres im Laufe 2020</a:t>
            </a:r>
          </a:p>
          <a:p>
            <a:r>
              <a:rPr lang="de-DE" altLang="de-DE" sz="2000" dirty="0" smtClean="0"/>
              <a:t>Bedarfsermittlung und Leistungsanpassung bei Änderungen im Bedarf</a:t>
            </a:r>
          </a:p>
          <a:p>
            <a:endParaRPr lang="de-DE" altLang="de-DE" sz="2000" dirty="0"/>
          </a:p>
          <a:p>
            <a:endParaRPr lang="de-DE" altLang="de-DE" sz="20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51E5-9A3F-4704-8DB5-B9A521765F27}" type="slidenum">
              <a:rPr lang="de-DE" altLang="de-DE" smtClean="0"/>
              <a:pPr/>
              <a:t>19</a:t>
            </a:fld>
            <a:endParaRPr lang="de-DE" altLang="de-DE"/>
          </a:p>
        </p:txBody>
      </p:sp>
      <p:sp>
        <p:nvSpPr>
          <p:cNvPr id="4" name="Rechteckige Legende 3"/>
          <p:cNvSpPr/>
          <p:nvPr/>
        </p:nvSpPr>
        <p:spPr bwMode="auto">
          <a:xfrm>
            <a:off x="2541346" y="4387502"/>
            <a:ext cx="2610436" cy="457200"/>
          </a:xfrm>
          <a:prstGeom prst="wedgeRectCallout">
            <a:avLst>
              <a:gd name="adj1" fmla="val -71153"/>
              <a:gd name="adj2" fmla="val -46910"/>
            </a:avLst>
          </a:prstGeom>
          <a:solidFill>
            <a:schemeClr val="accent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Da brauchen wir Sie!</a:t>
            </a:r>
          </a:p>
        </p:txBody>
      </p:sp>
      <p:sp>
        <p:nvSpPr>
          <p:cNvPr id="5" name="Rechteckige Legende 4"/>
          <p:cNvSpPr/>
          <p:nvPr/>
        </p:nvSpPr>
        <p:spPr bwMode="auto">
          <a:xfrm>
            <a:off x="2541346" y="5253751"/>
            <a:ext cx="2610436" cy="457200"/>
          </a:xfrm>
          <a:prstGeom prst="wedgeRectCallout">
            <a:avLst>
              <a:gd name="adj1" fmla="val -69630"/>
              <a:gd name="adj2" fmla="val -44736"/>
            </a:avLst>
          </a:prstGeom>
          <a:solidFill>
            <a:schemeClr val="accent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Da brauchen wir Sie!</a:t>
            </a:r>
          </a:p>
        </p:txBody>
      </p:sp>
    </p:spTree>
    <p:extLst>
      <p:ext uri="{BB962C8B-B14F-4D97-AF65-F5344CB8AC3E}">
        <p14:creationId xmlns:p14="http://schemas.microsoft.com/office/powerpoint/2010/main" val="28844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669" y="1280973"/>
            <a:ext cx="7920000" cy="5109887"/>
          </a:xfrm>
        </p:spPr>
        <p:txBody>
          <a:bodyPr/>
          <a:lstStyle/>
          <a:p>
            <a:r>
              <a:rPr lang="de-DE" sz="2000" b="1" dirty="0" smtClean="0">
                <a:solidFill>
                  <a:srgbClr val="FF0000"/>
                </a:solidFill>
              </a:rPr>
              <a:t>Was will das neue BTHG erreichen?</a:t>
            </a:r>
          </a:p>
          <a:p>
            <a:r>
              <a:rPr lang="de-DE" sz="2000" dirty="0" smtClean="0"/>
              <a:t>Ziel </a:t>
            </a:r>
            <a:r>
              <a:rPr lang="de-DE" sz="2000" dirty="0"/>
              <a:t>des Gesetzes ist die Verbesserung der Lebenssituation von Menschen mit Behinderungen </a:t>
            </a:r>
            <a:r>
              <a:rPr lang="de-DE" sz="2000" dirty="0" smtClean="0"/>
              <a:t>(UN-Behindertenrechtskonvention)</a:t>
            </a:r>
          </a:p>
          <a:p>
            <a:r>
              <a:rPr lang="de-DE" sz="2000" dirty="0" smtClean="0"/>
              <a:t>Aufgabe </a:t>
            </a:r>
            <a:r>
              <a:rPr lang="de-DE" sz="2000" dirty="0"/>
              <a:t>der </a:t>
            </a:r>
            <a:r>
              <a:rPr lang="de-DE" sz="2000" dirty="0" smtClean="0"/>
              <a:t>Eingliederungshilfe ist es,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de-DE" sz="2000" dirty="0" smtClean="0"/>
              <a:t>eine </a:t>
            </a:r>
            <a:r>
              <a:rPr lang="de-DE" sz="2000" dirty="0"/>
              <a:t>individuelle </a:t>
            </a:r>
            <a:r>
              <a:rPr lang="de-DE" sz="2000" dirty="0" smtClean="0"/>
              <a:t>Lebensführung zu ermöglichen</a:t>
            </a:r>
            <a:r>
              <a:rPr lang="de-DE" sz="2000" dirty="0"/>
              <a:t>, die der Würde des Menschen </a:t>
            </a:r>
            <a:r>
              <a:rPr lang="de-DE" sz="2000" dirty="0" smtClean="0"/>
              <a:t>entspricht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de-DE" sz="2000" dirty="0" smtClean="0"/>
              <a:t>die </a:t>
            </a:r>
            <a:r>
              <a:rPr lang="de-DE" sz="2000" dirty="0"/>
              <a:t>volle, wirksame und gleichberechtigte Teilhabe am Leben in der Gesellschaft </a:t>
            </a:r>
            <a:r>
              <a:rPr lang="de-DE" sz="2000" dirty="0" smtClean="0"/>
              <a:t>zu fördern 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de-DE" sz="2000" dirty="0" smtClean="0"/>
              <a:t>zu selbstbestimmter </a:t>
            </a:r>
            <a:r>
              <a:rPr lang="de-DE" sz="2000" dirty="0"/>
              <a:t>und </a:t>
            </a:r>
            <a:r>
              <a:rPr lang="de-DE" sz="2000" dirty="0" smtClean="0"/>
              <a:t>eigenverantwortlicher </a:t>
            </a:r>
            <a:r>
              <a:rPr lang="de-DE" sz="2000" dirty="0"/>
              <a:t>Lebensplanung und -führung </a:t>
            </a:r>
            <a:r>
              <a:rPr lang="de-DE" sz="2000" dirty="0" smtClean="0"/>
              <a:t>zu befähigen</a:t>
            </a:r>
            <a:endParaRPr lang="de-DE" sz="2000" dirty="0"/>
          </a:p>
          <a:p>
            <a:pPr>
              <a:buClrTx/>
            </a:pPr>
            <a:r>
              <a:rPr lang="de-DE" sz="2000" dirty="0" smtClean="0"/>
              <a:t>Stichwort: </a:t>
            </a:r>
            <a:r>
              <a:rPr lang="de-DE" sz="2000" dirty="0" smtClean="0">
                <a:solidFill>
                  <a:srgbClr val="FF0000"/>
                </a:solidFill>
              </a:rPr>
              <a:t>Personenzentrierte Leistung – was heißt das?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51E5-9A3F-4704-8DB5-B9A521765F27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000" y="1440000"/>
            <a:ext cx="7920000" cy="4680000"/>
          </a:xfrm>
        </p:spPr>
        <p:txBody>
          <a:bodyPr anchor="ctr" anchorCtr="0"/>
          <a:lstStyle/>
          <a:p>
            <a:pPr marL="571500" indent="-571500">
              <a:buClrTx/>
              <a:buFont typeface="Wingdings" panose="05000000000000000000" pitchFamily="2" charset="2"/>
              <a:buChar char="Ø"/>
            </a:pPr>
            <a:r>
              <a:rPr lang="de-DE" altLang="de-DE" sz="3600" dirty="0" smtClean="0"/>
              <a:t>Fragerunde</a:t>
            </a:r>
          </a:p>
          <a:p>
            <a:pPr marL="571500" indent="-571500">
              <a:buClrTx/>
              <a:buFont typeface="Wingdings" panose="05000000000000000000" pitchFamily="2" charset="2"/>
              <a:buChar char="Ø"/>
            </a:pPr>
            <a:r>
              <a:rPr lang="de-DE" altLang="de-DE" sz="3600" dirty="0" smtClean="0"/>
              <a:t>Für alle Fragen im Einzelfall stehen auch die Mitarbeiterinnen und Mitarbeiter der Eingliederungs-hilfe gerne zur Verfügung</a:t>
            </a:r>
            <a:endParaRPr lang="de-DE" altLang="de-DE" sz="3600" dirty="0"/>
          </a:p>
          <a:p>
            <a:endParaRPr lang="de-DE" altLang="de-DE" sz="4000" dirty="0">
              <a:solidFill>
                <a:srgbClr val="535353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51E5-9A3F-4704-8DB5-B9A521765F27}" type="slidenum">
              <a:rPr lang="de-DE" altLang="de-DE" smtClean="0"/>
              <a:pPr/>
              <a:t>20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5488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000" y="1440000"/>
            <a:ext cx="7920000" cy="4680000"/>
          </a:xfrm>
        </p:spPr>
        <p:txBody>
          <a:bodyPr anchor="ctr" anchorCtr="0"/>
          <a:lstStyle/>
          <a:p>
            <a:pPr algn="ctr"/>
            <a:r>
              <a:rPr lang="de-DE" altLang="de-DE" sz="6600" dirty="0" smtClean="0">
                <a:solidFill>
                  <a:srgbClr val="FF3300"/>
                </a:solidFill>
              </a:rPr>
              <a:t>Herzlichen Dank für Ihre Aufmerksamkeit</a:t>
            </a:r>
            <a:endParaRPr lang="de-DE" altLang="de-DE" sz="6600" dirty="0">
              <a:solidFill>
                <a:srgbClr val="FF3300"/>
              </a:solidFill>
            </a:endParaRPr>
          </a:p>
          <a:p>
            <a:endParaRPr lang="de-DE" altLang="de-DE" sz="2000" dirty="0">
              <a:solidFill>
                <a:srgbClr val="535353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51E5-9A3F-4704-8DB5-B9A521765F27}" type="slidenum">
              <a:rPr lang="de-DE" altLang="de-DE" smtClean="0"/>
              <a:pPr/>
              <a:t>21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8494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669" y="1280973"/>
            <a:ext cx="7920000" cy="5109887"/>
          </a:xfrm>
        </p:spPr>
        <p:txBody>
          <a:bodyPr/>
          <a:lstStyle/>
          <a:p>
            <a:r>
              <a:rPr lang="de-DE" sz="2800" dirty="0" smtClean="0">
                <a:solidFill>
                  <a:srgbClr val="FF0000"/>
                </a:solidFill>
              </a:rPr>
              <a:t>Welche sind die gravierendsten Veränderungen zum 01.01.2020?</a:t>
            </a:r>
          </a:p>
          <a:p>
            <a:r>
              <a:rPr lang="de-DE" sz="2800" dirty="0" smtClean="0">
                <a:solidFill>
                  <a:srgbClr val="FF0000"/>
                </a:solidFill>
              </a:rPr>
              <a:t>Was bedeutet das für Sie als ehrenamtliche Betreuerinnen und Betreuer?</a:t>
            </a:r>
          </a:p>
          <a:p>
            <a:r>
              <a:rPr lang="de-DE" sz="2800" dirty="0" smtClean="0"/>
              <a:t>Darüber wollen wir heute mit Ihnen reden und Ihre Fragen beantworten, soweit das möglich ist.</a:t>
            </a:r>
          </a:p>
          <a:p>
            <a:endParaRPr lang="de-DE" sz="2000" dirty="0" smtClean="0">
              <a:solidFill>
                <a:srgbClr val="FF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51E5-9A3F-4704-8DB5-B9A521765F27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9254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000" y="1440000"/>
            <a:ext cx="7920000" cy="5083348"/>
          </a:xfrm>
        </p:spPr>
        <p:txBody>
          <a:bodyPr/>
          <a:lstStyle/>
          <a:p>
            <a:r>
              <a:rPr lang="de-DE" sz="2000" b="1" dirty="0" smtClean="0"/>
              <a:t>Ab 01.01.2020: 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sz="2000" dirty="0" smtClean="0"/>
              <a:t>Fachleistungen </a:t>
            </a:r>
            <a:r>
              <a:rPr lang="de-DE" sz="2000" dirty="0"/>
              <a:t>der Eingliederungshilfe werden aus dem Zwölften Buch Sozialgesetzbuch (Sozialhilfe – SGB XII) herausgelöst und im Neunten Buch Sozialgesetzbuch (Rehabilitation und Teilhabe von Menschen mit Behinderungen – SGB IX) </a:t>
            </a:r>
            <a:r>
              <a:rPr lang="de-DE" sz="2000" dirty="0" smtClean="0"/>
              <a:t>geregelt. 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sz="2000" dirty="0" smtClean="0"/>
              <a:t>Stationäre Hilfe wird zur besonderen Wohnform 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sz="2000" dirty="0" smtClean="0"/>
              <a:t>Folge: </a:t>
            </a:r>
            <a:r>
              <a:rPr lang="de-DE" sz="2000" b="1" dirty="0" smtClean="0"/>
              <a:t>Fachleistungen</a:t>
            </a:r>
            <a:r>
              <a:rPr lang="de-DE" sz="2000" dirty="0" smtClean="0"/>
              <a:t> </a:t>
            </a:r>
            <a:r>
              <a:rPr lang="de-DE" sz="2000" dirty="0"/>
              <a:t>und die </a:t>
            </a:r>
            <a:r>
              <a:rPr lang="de-DE" sz="2000" b="1" dirty="0" smtClean="0"/>
              <a:t>Leistungen</a:t>
            </a:r>
            <a:r>
              <a:rPr lang="de-DE" sz="2000" dirty="0" smtClean="0"/>
              <a:t> </a:t>
            </a:r>
            <a:r>
              <a:rPr lang="de-DE" sz="2000" b="1" dirty="0" smtClean="0"/>
              <a:t>für </a:t>
            </a:r>
            <a:r>
              <a:rPr lang="de-DE" sz="2000" b="1" dirty="0"/>
              <a:t>den </a:t>
            </a:r>
            <a:r>
              <a:rPr lang="de-DE" sz="2000" b="1" dirty="0" smtClean="0"/>
              <a:t>Lebensunterhalt </a:t>
            </a:r>
            <a:r>
              <a:rPr lang="de-DE" sz="2000" dirty="0" smtClean="0"/>
              <a:t>werden</a:t>
            </a:r>
            <a:r>
              <a:rPr lang="de-DE" sz="2000" b="1" dirty="0" smtClean="0"/>
              <a:t> </a:t>
            </a:r>
            <a:r>
              <a:rPr lang="de-DE" sz="2000" dirty="0" smtClean="0"/>
              <a:t>getrennt</a:t>
            </a:r>
            <a:r>
              <a:rPr lang="de-DE" sz="2000" dirty="0"/>
              <a:t>. </a:t>
            </a:r>
            <a:endParaRPr lang="de-DE" sz="2000" dirty="0" smtClean="0"/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sz="2000" dirty="0" smtClean="0"/>
              <a:t>Leistungen für den Lebensunterhalt werden - wie bisher - im </a:t>
            </a:r>
            <a:r>
              <a:rPr lang="de-DE" sz="2000" dirty="0"/>
              <a:t>Rahmen der Sozialhilfe als Grundsicherung </a:t>
            </a:r>
            <a:r>
              <a:rPr lang="de-DE" sz="2000" dirty="0" smtClean="0"/>
              <a:t>oder </a:t>
            </a:r>
            <a:r>
              <a:rPr lang="de-DE" sz="2000" dirty="0"/>
              <a:t>als Hilfe zum Lebensunterhalt erbracht. </a:t>
            </a:r>
          </a:p>
          <a:p>
            <a:endParaRPr lang="de-DE" altLang="de-DE" sz="2000" dirty="0">
              <a:solidFill>
                <a:srgbClr val="535353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51E5-9A3F-4704-8DB5-B9A521765F27}" type="slidenum">
              <a:rPr lang="de-DE" altLang="de-DE" smtClean="0"/>
              <a:pPr/>
              <a:t>4</a:t>
            </a:fld>
            <a:endParaRPr lang="de-DE" altLang="de-DE"/>
          </a:p>
        </p:txBody>
      </p:sp>
      <p:sp>
        <p:nvSpPr>
          <p:cNvPr id="5" name="Rechteckige Legende 4"/>
          <p:cNvSpPr/>
          <p:nvPr/>
        </p:nvSpPr>
        <p:spPr bwMode="auto">
          <a:xfrm rot="21274936">
            <a:off x="3054678" y="1322086"/>
            <a:ext cx="5080604" cy="457200"/>
          </a:xfrm>
          <a:prstGeom prst="wedgeRectCallout">
            <a:avLst>
              <a:gd name="adj1" fmla="val -63801"/>
              <a:gd name="adj2" fmla="val -40298"/>
            </a:avLst>
          </a:prstGeom>
          <a:solidFill>
            <a:schemeClr val="accent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 Bestandsfällen keine Anträge</a:t>
            </a:r>
            <a: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notwendig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303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609" y="1300852"/>
            <a:ext cx="7920000" cy="438496"/>
          </a:xfrm>
        </p:spPr>
        <p:txBody>
          <a:bodyPr/>
          <a:lstStyle/>
          <a:p>
            <a:r>
              <a:rPr lang="de-DE" sz="2000" b="1" dirty="0" smtClean="0"/>
              <a:t>Wie ist es jetzt bei stationärer Hilfe (bis 31.12.2019)?</a:t>
            </a:r>
            <a:endParaRPr lang="de-DE" sz="2000" dirty="0"/>
          </a:p>
        </p:txBody>
      </p:sp>
      <p:sp>
        <p:nvSpPr>
          <p:cNvPr id="2" name="Textfeld 1"/>
          <p:cNvSpPr txBox="1"/>
          <p:nvPr/>
        </p:nvSpPr>
        <p:spPr>
          <a:xfrm>
            <a:off x="260608" y="2007703"/>
            <a:ext cx="3595775" cy="432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l">
              <a:spcBef>
                <a:spcPts val="600"/>
              </a:spcBef>
            </a:pPr>
            <a:r>
              <a:rPr lang="de-DE" altLang="de-DE" sz="2400" dirty="0">
                <a:latin typeface="+mn-lt"/>
              </a:rPr>
              <a:t>Bruttoprinzip = Landkreis </a:t>
            </a:r>
            <a:br>
              <a:rPr lang="de-DE" altLang="de-DE" sz="2400" dirty="0">
                <a:latin typeface="+mn-lt"/>
              </a:rPr>
            </a:br>
            <a:r>
              <a:rPr lang="de-DE" altLang="de-DE" sz="2400" dirty="0">
                <a:latin typeface="+mn-lt"/>
              </a:rPr>
              <a:t>zahlt </a:t>
            </a:r>
            <a:r>
              <a:rPr lang="de-DE" altLang="de-DE" sz="2400" dirty="0" smtClean="0">
                <a:latin typeface="+mn-lt"/>
              </a:rPr>
              <a:t>alles an </a:t>
            </a:r>
            <a:r>
              <a:rPr lang="de-DE" altLang="de-DE" sz="2400" dirty="0">
                <a:latin typeface="+mn-lt"/>
              </a:rPr>
              <a:t>Einrichtung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+mn-lt"/>
              </a:rPr>
              <a:t>Grundpauschale 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altLang="de-DE" sz="2400" dirty="0" err="1">
                <a:latin typeface="+mn-lt"/>
              </a:rPr>
              <a:t>Maßnahmepauschale</a:t>
            </a:r>
            <a:endParaRPr lang="de-DE" altLang="de-DE" sz="2400" dirty="0">
              <a:latin typeface="+mn-lt"/>
            </a:endParaRP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+mn-lt"/>
              </a:rPr>
              <a:t>Investitionskostensatz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+mn-lt"/>
              </a:rPr>
              <a:t>Barbetrag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+mn-lt"/>
              </a:rPr>
              <a:t>Kleiderpauschale</a:t>
            </a:r>
          </a:p>
        </p:txBody>
      </p:sp>
      <p:sp>
        <p:nvSpPr>
          <p:cNvPr id="5" name="Rechteck 4"/>
          <p:cNvSpPr/>
          <p:nvPr/>
        </p:nvSpPr>
        <p:spPr>
          <a:xfrm>
            <a:off x="4558540" y="2007702"/>
            <a:ext cx="3622070" cy="432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3300"/>
            </a:solidFill>
          </a:ln>
        </p:spPr>
        <p:txBody>
          <a:bodyPr wrap="square">
            <a:noAutofit/>
          </a:bodyPr>
          <a:lstStyle/>
          <a:p>
            <a:pPr lvl="0" algn="l" defTabSz="893763" eaLnBrk="1" hangingPunct="1">
              <a:spcBef>
                <a:spcPts val="600"/>
              </a:spcBef>
              <a:buClr>
                <a:srgbClr val="C0C0C0"/>
              </a:buClr>
              <a:buSzPct val="92000"/>
            </a:pPr>
            <a:r>
              <a:rPr lang="de-DE" altLang="de-DE" sz="2400" kern="0" dirty="0">
                <a:solidFill>
                  <a:srgbClr val="FF0000"/>
                </a:solidFill>
                <a:latin typeface="Arial"/>
              </a:rPr>
              <a:t>Bruttoprinzip = Landkreis </a:t>
            </a:r>
            <a:br>
              <a:rPr lang="de-DE" altLang="de-DE" sz="2400" kern="0" dirty="0">
                <a:solidFill>
                  <a:srgbClr val="FF0000"/>
                </a:solidFill>
                <a:latin typeface="Arial"/>
              </a:rPr>
            </a:br>
            <a:r>
              <a:rPr lang="de-DE" altLang="de-DE" sz="2400" kern="0" dirty="0" smtClean="0">
                <a:solidFill>
                  <a:srgbClr val="FF0000"/>
                </a:solidFill>
                <a:latin typeface="Arial"/>
              </a:rPr>
              <a:t>vereinnahmt als Ersatz</a:t>
            </a:r>
          </a:p>
          <a:p>
            <a:pPr marL="342900" lvl="0" indent="-342900" algn="l" defTabSz="893763" eaLnBrk="1" hangingPunct="1">
              <a:spcBef>
                <a:spcPts val="600"/>
              </a:spcBef>
              <a:buClr>
                <a:srgbClr val="FF0000"/>
              </a:buClr>
              <a:buSzPct val="92000"/>
              <a:buFont typeface="Wingdings" panose="05000000000000000000" pitchFamily="2" charset="2"/>
              <a:buChar char="Ø"/>
            </a:pPr>
            <a:r>
              <a:rPr lang="de-DE" altLang="de-DE" sz="2400" kern="0" dirty="0" smtClean="0">
                <a:solidFill>
                  <a:srgbClr val="FF0000"/>
                </a:solidFill>
                <a:latin typeface="Arial"/>
              </a:rPr>
              <a:t> Rente</a:t>
            </a:r>
          </a:p>
          <a:p>
            <a:pPr marL="342900" lvl="0" indent="-342900" algn="l" defTabSz="893763" eaLnBrk="1" hangingPunct="1">
              <a:spcBef>
                <a:spcPts val="600"/>
              </a:spcBef>
              <a:buClr>
                <a:srgbClr val="FF0000"/>
              </a:buClr>
              <a:buSzPct val="92000"/>
              <a:buFont typeface="Wingdings" panose="05000000000000000000" pitchFamily="2" charset="2"/>
              <a:buChar char="Ø"/>
            </a:pPr>
            <a:r>
              <a:rPr lang="de-DE" altLang="de-DE" sz="2400" kern="0" dirty="0">
                <a:solidFill>
                  <a:srgbClr val="FF0000"/>
                </a:solidFill>
                <a:latin typeface="Arial"/>
              </a:rPr>
              <a:t> </a:t>
            </a:r>
            <a:r>
              <a:rPr lang="de-DE" altLang="de-DE" sz="2400" kern="0" dirty="0" smtClean="0">
                <a:solidFill>
                  <a:srgbClr val="FF0000"/>
                </a:solidFill>
                <a:latin typeface="Arial"/>
              </a:rPr>
              <a:t>Einkommen Werkstatt </a:t>
            </a:r>
          </a:p>
          <a:p>
            <a:pPr marL="342900" lvl="0" indent="-342900" algn="l" defTabSz="893763" eaLnBrk="1" hangingPunct="1">
              <a:spcBef>
                <a:spcPts val="600"/>
              </a:spcBef>
              <a:buClr>
                <a:srgbClr val="FF0000"/>
              </a:buClr>
              <a:buSzPct val="92000"/>
              <a:buFont typeface="Wingdings" panose="05000000000000000000" pitchFamily="2" charset="2"/>
              <a:buChar char="Ø"/>
            </a:pPr>
            <a:r>
              <a:rPr lang="de-DE" altLang="de-DE" sz="2400" kern="0" dirty="0">
                <a:solidFill>
                  <a:srgbClr val="FF0000"/>
                </a:solidFill>
                <a:latin typeface="Arial"/>
              </a:rPr>
              <a:t> </a:t>
            </a:r>
            <a:r>
              <a:rPr lang="de-DE" altLang="de-DE" sz="2400" kern="0" dirty="0" smtClean="0">
                <a:solidFill>
                  <a:srgbClr val="FF0000"/>
                </a:solidFill>
                <a:latin typeface="Arial"/>
              </a:rPr>
              <a:t>Wohngeld</a:t>
            </a:r>
          </a:p>
          <a:p>
            <a:pPr marL="342900" lvl="0" indent="-342900" algn="l" defTabSz="893763" eaLnBrk="1" hangingPunct="1">
              <a:spcBef>
                <a:spcPts val="600"/>
              </a:spcBef>
              <a:buClr>
                <a:srgbClr val="FF0000"/>
              </a:buClr>
              <a:buSzPct val="92000"/>
              <a:buFont typeface="Wingdings" panose="05000000000000000000" pitchFamily="2" charset="2"/>
              <a:buChar char="Ø"/>
            </a:pPr>
            <a:r>
              <a:rPr lang="de-DE" altLang="de-DE" sz="2400" kern="0" dirty="0">
                <a:solidFill>
                  <a:srgbClr val="FF0000"/>
                </a:solidFill>
                <a:latin typeface="Arial"/>
              </a:rPr>
              <a:t> </a:t>
            </a:r>
            <a:r>
              <a:rPr lang="de-DE" altLang="de-DE" sz="2400" kern="0" dirty="0" smtClean="0">
                <a:solidFill>
                  <a:srgbClr val="FF0000"/>
                </a:solidFill>
                <a:latin typeface="Arial"/>
              </a:rPr>
              <a:t>Ausbildungsgeld</a:t>
            </a:r>
          </a:p>
          <a:p>
            <a:pPr marL="342900" lvl="0" indent="-342900" algn="l" defTabSz="893763" eaLnBrk="1" hangingPunct="1">
              <a:spcBef>
                <a:spcPts val="600"/>
              </a:spcBef>
              <a:buClr>
                <a:srgbClr val="FF0000"/>
              </a:buClr>
              <a:buSzPct val="92000"/>
              <a:buFont typeface="Wingdings" panose="05000000000000000000" pitchFamily="2" charset="2"/>
              <a:buChar char="Ø"/>
            </a:pPr>
            <a:r>
              <a:rPr lang="de-DE" altLang="de-DE" sz="2400" kern="0" dirty="0">
                <a:solidFill>
                  <a:srgbClr val="FF0000"/>
                </a:solidFill>
                <a:latin typeface="Arial"/>
              </a:rPr>
              <a:t> </a:t>
            </a:r>
            <a:r>
              <a:rPr lang="de-DE" altLang="de-DE" sz="2400" kern="0" dirty="0" smtClean="0">
                <a:solidFill>
                  <a:srgbClr val="FF0000"/>
                </a:solidFill>
                <a:latin typeface="Arial"/>
              </a:rPr>
              <a:t>Grundsicherung</a:t>
            </a:r>
          </a:p>
          <a:p>
            <a:pPr marL="342900" lvl="0" indent="-342900" algn="l" defTabSz="893763" eaLnBrk="1" hangingPunct="1">
              <a:spcBef>
                <a:spcPts val="600"/>
              </a:spcBef>
              <a:buClr>
                <a:srgbClr val="FF0000"/>
              </a:buClr>
              <a:buSzPct val="92000"/>
              <a:buFont typeface="Wingdings" panose="05000000000000000000" pitchFamily="2" charset="2"/>
              <a:buChar char="Ø"/>
            </a:pPr>
            <a:r>
              <a:rPr lang="de-DE" altLang="de-DE" sz="2400" kern="0" dirty="0">
                <a:solidFill>
                  <a:srgbClr val="FF0000"/>
                </a:solidFill>
                <a:latin typeface="Arial"/>
              </a:rPr>
              <a:t> </a:t>
            </a:r>
            <a:r>
              <a:rPr lang="de-DE" altLang="de-DE" sz="2400" kern="0" dirty="0" smtClean="0">
                <a:solidFill>
                  <a:srgbClr val="FF0000"/>
                </a:solidFill>
                <a:latin typeface="Arial"/>
              </a:rPr>
              <a:t>…</a:t>
            </a:r>
          </a:p>
          <a:p>
            <a:pPr marL="342900" lvl="0" indent="-342900" algn="l" defTabSz="893763" eaLnBrk="1" hangingPunct="1">
              <a:spcBef>
                <a:spcPts val="600"/>
              </a:spcBef>
              <a:buClr>
                <a:srgbClr val="FF0000"/>
              </a:buClr>
              <a:buSzPct val="92000"/>
              <a:buFont typeface="Wingdings" panose="05000000000000000000" pitchFamily="2" charset="2"/>
              <a:buChar char="Ø"/>
            </a:pPr>
            <a:r>
              <a:rPr lang="de-DE" altLang="de-DE" sz="2400" kern="0" dirty="0">
                <a:solidFill>
                  <a:srgbClr val="FF0000"/>
                </a:solidFill>
                <a:latin typeface="Arial"/>
              </a:rPr>
              <a:t> </a:t>
            </a:r>
            <a:r>
              <a:rPr lang="de-DE" altLang="de-DE" sz="2400" kern="0" dirty="0" smtClean="0">
                <a:solidFill>
                  <a:srgbClr val="FF0000"/>
                </a:solidFill>
                <a:latin typeface="Arial"/>
              </a:rPr>
              <a:t>…</a:t>
            </a:r>
          </a:p>
          <a:p>
            <a:pPr marL="342900" lvl="0" indent="-342900" algn="l" defTabSz="893763" eaLnBrk="1" hangingPunct="1">
              <a:spcBef>
                <a:spcPts val="600"/>
              </a:spcBef>
              <a:buClr>
                <a:srgbClr val="FF0000"/>
              </a:buClr>
              <a:buSzPct val="92000"/>
              <a:buFont typeface="Wingdings" panose="05000000000000000000" pitchFamily="2" charset="2"/>
              <a:buChar char="Ø"/>
            </a:pPr>
            <a:endParaRPr lang="de-DE" altLang="de-DE" sz="2400" kern="0" dirty="0" smtClean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51E5-9A3F-4704-8DB5-B9A521765F27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34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791" y="1290913"/>
            <a:ext cx="7920000" cy="438496"/>
          </a:xfrm>
        </p:spPr>
        <p:txBody>
          <a:bodyPr/>
          <a:lstStyle/>
          <a:p>
            <a:r>
              <a:rPr lang="de-DE" sz="2000" b="1" dirty="0" smtClean="0"/>
              <a:t>Wie ist es ab 01.01.2020 in der besonderen Wohnform?</a:t>
            </a:r>
            <a:endParaRPr lang="de-DE" sz="2000" dirty="0"/>
          </a:p>
          <a:p>
            <a:endParaRPr lang="de-DE" altLang="de-DE" sz="2000" dirty="0"/>
          </a:p>
        </p:txBody>
      </p:sp>
      <p:sp>
        <p:nvSpPr>
          <p:cNvPr id="2" name="Textfeld 1"/>
          <p:cNvSpPr txBox="1"/>
          <p:nvPr/>
        </p:nvSpPr>
        <p:spPr>
          <a:xfrm>
            <a:off x="230791" y="1997764"/>
            <a:ext cx="3600000" cy="43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l"/>
            <a:r>
              <a:rPr lang="de-DE" sz="2000" dirty="0" smtClean="0">
                <a:latin typeface="+mn-lt"/>
              </a:rPr>
              <a:t>Nettoprinzip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+mn-lt"/>
              </a:rPr>
              <a:t>Landkreis zahlt die Fach-leistung </a:t>
            </a:r>
            <a:r>
              <a:rPr lang="de-DE" sz="2000" dirty="0" smtClean="0">
                <a:solidFill>
                  <a:srgbClr val="FF0000"/>
                </a:solidFill>
                <a:latin typeface="+mn-lt"/>
              </a:rPr>
              <a:t>an die Einrichtung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+mn-lt"/>
              </a:rPr>
              <a:t>Landkreis zieht Eigenbeteiligung an der Leistung ab</a:t>
            </a:r>
          </a:p>
          <a:p>
            <a:pPr algn="l"/>
            <a:endParaRPr lang="de-DE" sz="2000" dirty="0">
              <a:latin typeface="+mn-lt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0791" y="1997764"/>
            <a:ext cx="3600000" cy="43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lstStyle/>
          <a:p>
            <a:pPr algn="l"/>
            <a:r>
              <a:rPr lang="de-DE" sz="2000" dirty="0" smtClean="0">
                <a:solidFill>
                  <a:srgbClr val="FF0000"/>
                </a:solidFill>
                <a:latin typeface="+mn-lt"/>
              </a:rPr>
              <a:t>Nettoprinzip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rgbClr val="FF0000"/>
                </a:solidFill>
                <a:latin typeface="+mn-lt"/>
              </a:rPr>
              <a:t>Landkreis zahlt die Leistung für den Lebensunterhalt </a:t>
            </a:r>
            <a:r>
              <a:rPr lang="de-DE" sz="2000" dirty="0" smtClean="0">
                <a:latin typeface="+mn-lt"/>
              </a:rPr>
              <a:t>an Leistungsberechtigten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rgbClr val="FF0000"/>
                </a:solidFill>
                <a:latin typeface="+mn-lt"/>
              </a:rPr>
              <a:t>Landkreis zieht </a:t>
            </a:r>
            <a:r>
              <a:rPr lang="de-DE" sz="2000" dirty="0" err="1" smtClean="0">
                <a:solidFill>
                  <a:srgbClr val="FF0000"/>
                </a:solidFill>
                <a:latin typeface="+mn-lt"/>
              </a:rPr>
              <a:t>anzu</a:t>
            </a:r>
            <a:r>
              <a:rPr lang="de-DE" sz="2000" dirty="0" smtClean="0">
                <a:solidFill>
                  <a:srgbClr val="FF0000"/>
                </a:solidFill>
                <a:latin typeface="+mn-lt"/>
              </a:rPr>
              <a:t>-rechnendes Einkommen vom Bedarf ab</a:t>
            </a:r>
            <a:endParaRPr lang="de-DE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51E5-9A3F-4704-8DB5-B9A521765F27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8762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791" y="1290913"/>
            <a:ext cx="7920000" cy="438496"/>
          </a:xfrm>
        </p:spPr>
        <p:txBody>
          <a:bodyPr/>
          <a:lstStyle/>
          <a:p>
            <a:r>
              <a:rPr lang="de-DE" sz="2000" b="1" dirty="0" smtClean="0"/>
              <a:t>Geldströme in der besonderen Wohnform (ab 01.01.2020):</a:t>
            </a:r>
            <a:endParaRPr lang="de-DE" sz="2000" dirty="0"/>
          </a:p>
          <a:p>
            <a:endParaRPr lang="de-DE" altLang="de-DE" sz="2000" dirty="0"/>
          </a:p>
        </p:txBody>
      </p:sp>
      <p:sp>
        <p:nvSpPr>
          <p:cNvPr id="2" name="Textfeld 1"/>
          <p:cNvSpPr txBox="1"/>
          <p:nvPr/>
        </p:nvSpPr>
        <p:spPr>
          <a:xfrm>
            <a:off x="230791" y="1997764"/>
            <a:ext cx="7920000" cy="43235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l"/>
            <a:r>
              <a:rPr lang="de-DE" sz="2000" dirty="0" smtClean="0">
                <a:latin typeface="+mn-lt"/>
              </a:rPr>
              <a:t>Was zahlt der </a:t>
            </a:r>
            <a:r>
              <a:rPr lang="de-DE" sz="2000" dirty="0" smtClean="0">
                <a:solidFill>
                  <a:srgbClr val="FF0000"/>
                </a:solidFill>
                <a:latin typeface="+mn-lt"/>
              </a:rPr>
              <a:t>Leistungsberechtigte</a:t>
            </a:r>
            <a:r>
              <a:rPr lang="de-DE" sz="2000" dirty="0" smtClean="0">
                <a:latin typeface="+mn-lt"/>
              </a:rPr>
              <a:t> wohin?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+mn-lt"/>
              </a:rPr>
              <a:t>Eigenbeteiligung an den Fachleistungen an Leistungserbringer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rgbClr val="008000"/>
                </a:solidFill>
                <a:latin typeface="+mn-lt"/>
              </a:rPr>
              <a:t>Lebensunterhalt an den Leistungserbringer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>
                <a:solidFill>
                  <a:srgbClr val="008000"/>
                </a:solidFill>
                <a:latin typeface="+mn-lt"/>
              </a:rPr>
              <a:t>Kosten der Unterkunft an den Leistungserbringer</a:t>
            </a:r>
          </a:p>
          <a:p>
            <a:pPr algn="l"/>
            <a:r>
              <a:rPr lang="de-DE" sz="2000" dirty="0" smtClean="0">
                <a:latin typeface="+mn-lt"/>
              </a:rPr>
              <a:t>Womit bezahlt das der </a:t>
            </a:r>
            <a:r>
              <a:rPr lang="de-DE" sz="2000" dirty="0" smtClean="0">
                <a:solidFill>
                  <a:srgbClr val="FF0000"/>
                </a:solidFill>
                <a:latin typeface="+mn-lt"/>
              </a:rPr>
              <a:t>Leistungsberechtigte</a:t>
            </a:r>
            <a:r>
              <a:rPr lang="de-DE" sz="2000" dirty="0" smtClean="0">
                <a:latin typeface="+mn-lt"/>
              </a:rPr>
              <a:t>?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rgbClr val="008000"/>
                </a:solidFill>
                <a:latin typeface="+mn-lt"/>
              </a:rPr>
              <a:t>a</a:t>
            </a:r>
            <a:r>
              <a:rPr lang="de-DE" sz="2000" dirty="0" smtClean="0">
                <a:solidFill>
                  <a:srgbClr val="008000"/>
                </a:solidFill>
                <a:latin typeface="+mn-lt"/>
              </a:rPr>
              <a:t>us seinem eigenem Einkommen, z. B. Rente und/oder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rgbClr val="008000"/>
                </a:solidFill>
                <a:latin typeface="+mn-lt"/>
              </a:rPr>
              <a:t>a</a:t>
            </a:r>
            <a:r>
              <a:rPr lang="de-DE" sz="2000" dirty="0" smtClean="0">
                <a:solidFill>
                  <a:srgbClr val="008000"/>
                </a:solidFill>
                <a:latin typeface="+mn-lt"/>
              </a:rPr>
              <a:t>us seiner Grundsicherung/Hilfe zum Lebensunterhalt </a:t>
            </a:r>
          </a:p>
          <a:p>
            <a:pPr algn="l"/>
            <a:endParaRPr lang="de-DE" sz="200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51E5-9A3F-4704-8DB5-B9A521765F27}" type="slidenum">
              <a:rPr lang="de-DE" altLang="de-DE" smtClean="0"/>
              <a:pPr/>
              <a:t>7</a:t>
            </a:fld>
            <a:endParaRPr lang="de-DE" altLang="de-DE"/>
          </a:p>
        </p:txBody>
      </p:sp>
      <p:sp>
        <p:nvSpPr>
          <p:cNvPr id="4" name="Rechteckige Legende 3"/>
          <p:cNvSpPr/>
          <p:nvPr/>
        </p:nvSpPr>
        <p:spPr bwMode="auto">
          <a:xfrm rot="21274936">
            <a:off x="5854148" y="1908313"/>
            <a:ext cx="2136913" cy="457200"/>
          </a:xfrm>
          <a:prstGeom prst="wedgeRectCallout">
            <a:avLst>
              <a:gd name="adj1" fmla="val -72295"/>
              <a:gd name="adj2" fmla="val -12127"/>
            </a:avLst>
          </a:prstGeom>
          <a:solidFill>
            <a:schemeClr val="accent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Betreueraufgabe</a:t>
            </a:r>
          </a:p>
        </p:txBody>
      </p:sp>
    </p:spTree>
    <p:extLst>
      <p:ext uri="{BB962C8B-B14F-4D97-AF65-F5344CB8AC3E}">
        <p14:creationId xmlns:p14="http://schemas.microsoft.com/office/powerpoint/2010/main" val="27943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791" y="1290913"/>
            <a:ext cx="7920000" cy="438496"/>
          </a:xfrm>
        </p:spPr>
        <p:txBody>
          <a:bodyPr/>
          <a:lstStyle/>
          <a:p>
            <a:r>
              <a:rPr lang="de-DE" sz="2000" b="1" dirty="0" smtClean="0"/>
              <a:t>Geldströme in der besonderen Wohnform (ab 01.01.2020):</a:t>
            </a:r>
            <a:endParaRPr lang="de-DE" sz="2000" dirty="0"/>
          </a:p>
          <a:p>
            <a:endParaRPr lang="de-DE" altLang="de-DE" sz="2000" dirty="0"/>
          </a:p>
        </p:txBody>
      </p:sp>
      <p:sp>
        <p:nvSpPr>
          <p:cNvPr id="2" name="Textfeld 1"/>
          <p:cNvSpPr txBox="1"/>
          <p:nvPr/>
        </p:nvSpPr>
        <p:spPr>
          <a:xfrm>
            <a:off x="230791" y="1997764"/>
            <a:ext cx="7920000" cy="43235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l"/>
            <a:r>
              <a:rPr lang="de-DE" sz="2000" dirty="0" smtClean="0">
                <a:latin typeface="+mn-lt"/>
              </a:rPr>
              <a:t>Was geschieht mit dem Barbetrag?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+mn-lt"/>
              </a:rPr>
              <a:t>Den Barbetrag kann der Leistungsberechtigte selbst verwalten</a:t>
            </a:r>
          </a:p>
          <a:p>
            <a:pPr algn="l"/>
            <a:r>
              <a:rPr lang="de-DE" sz="2000" dirty="0" smtClean="0">
                <a:latin typeface="+mn-lt"/>
              </a:rPr>
              <a:t>oder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+mn-lt"/>
              </a:rPr>
              <a:t>Der Barbetrag kann auch auf ein Verwahrgeldkonto der Einrichtung eingezahlt werden </a:t>
            </a:r>
            <a:endParaRPr lang="de-DE" sz="2000" dirty="0">
              <a:latin typeface="+mn-lt"/>
            </a:endParaRPr>
          </a:p>
          <a:p>
            <a:pPr algn="l"/>
            <a:endParaRPr lang="de-DE" sz="20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51E5-9A3F-4704-8DB5-B9A521765F27}" type="slidenum">
              <a:rPr lang="de-DE" altLang="de-DE" smtClean="0"/>
              <a:pPr/>
              <a:t>8</a:t>
            </a:fld>
            <a:endParaRPr lang="de-DE" altLang="de-DE"/>
          </a:p>
        </p:txBody>
      </p:sp>
      <p:sp>
        <p:nvSpPr>
          <p:cNvPr id="7" name="Rechteckige Legende 6"/>
          <p:cNvSpPr/>
          <p:nvPr/>
        </p:nvSpPr>
        <p:spPr bwMode="auto">
          <a:xfrm rot="683217">
            <a:off x="5141705" y="4084983"/>
            <a:ext cx="2136913" cy="457200"/>
          </a:xfrm>
          <a:prstGeom prst="wedgeRectCallout">
            <a:avLst>
              <a:gd name="adj1" fmla="val -72295"/>
              <a:gd name="adj2" fmla="val -12127"/>
            </a:avLst>
          </a:prstGeom>
          <a:solidFill>
            <a:schemeClr val="accent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Betreueraufgabe</a:t>
            </a:r>
          </a:p>
        </p:txBody>
      </p:sp>
    </p:spTree>
    <p:extLst>
      <p:ext uri="{BB962C8B-B14F-4D97-AF65-F5344CB8AC3E}">
        <p14:creationId xmlns:p14="http://schemas.microsoft.com/office/powerpoint/2010/main" val="183950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791" y="1290913"/>
            <a:ext cx="7920000" cy="438496"/>
          </a:xfrm>
        </p:spPr>
        <p:txBody>
          <a:bodyPr/>
          <a:lstStyle/>
          <a:p>
            <a:r>
              <a:rPr lang="de-DE" sz="2000" b="1" dirty="0" smtClean="0"/>
              <a:t>Geldströme in der besonderen Wohnform (ab 01.01.2020):</a:t>
            </a:r>
            <a:endParaRPr lang="de-DE" sz="2000" dirty="0"/>
          </a:p>
          <a:p>
            <a:endParaRPr lang="de-DE" altLang="de-DE" sz="2000" dirty="0"/>
          </a:p>
        </p:txBody>
      </p:sp>
      <p:sp>
        <p:nvSpPr>
          <p:cNvPr id="2" name="Textfeld 1"/>
          <p:cNvSpPr txBox="1"/>
          <p:nvPr/>
        </p:nvSpPr>
        <p:spPr>
          <a:xfrm>
            <a:off x="230791" y="1997764"/>
            <a:ext cx="7920000" cy="43235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l"/>
            <a:r>
              <a:rPr lang="de-DE" sz="2000" dirty="0" smtClean="0">
                <a:latin typeface="+mn-lt"/>
              </a:rPr>
              <a:t>Welche anderen Geldströme sind machbar?</a:t>
            </a:r>
          </a:p>
          <a:p>
            <a:pPr algn="l"/>
            <a:r>
              <a:rPr lang="de-DE" sz="2000" dirty="0">
                <a:solidFill>
                  <a:srgbClr val="008000"/>
                </a:solidFill>
                <a:latin typeface="+mn-lt"/>
              </a:rPr>
              <a:t>M</a:t>
            </a:r>
            <a:r>
              <a:rPr lang="de-DE" sz="2000" dirty="0" smtClean="0">
                <a:solidFill>
                  <a:srgbClr val="008000"/>
                </a:solidFill>
                <a:latin typeface="+mn-lt"/>
              </a:rPr>
              <a:t>öglich: </a:t>
            </a:r>
            <a:r>
              <a:rPr lang="de-DE" sz="2000" dirty="0" smtClean="0">
                <a:solidFill>
                  <a:srgbClr val="FF0000"/>
                </a:solidFill>
                <a:latin typeface="+mn-lt"/>
              </a:rPr>
              <a:t>	</a:t>
            </a:r>
          </a:p>
          <a:p>
            <a:pPr algn="l"/>
            <a:r>
              <a:rPr lang="de-DE" sz="2000" dirty="0" smtClean="0">
                <a:latin typeface="+mn-lt"/>
              </a:rPr>
              <a:t>Leistungsberechtigter erteilt Zahlungsauftrag an 	Landkreis 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+mn-lt"/>
              </a:rPr>
              <a:t>Direktzahlung Kosten der Unterkunft und Nebenkosten an Einrichtung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+mn-lt"/>
              </a:rPr>
              <a:t>Direktzahlung von Teilbeträgen der Grundsicherung (z. B. in Höhe Lebensunterhalt, Mehrbedarf usw.) an Einrichtung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+mn-lt"/>
              </a:rPr>
              <a:t>Direktzahlung Mehrbedarf Mittagessen an </a:t>
            </a:r>
            <a:r>
              <a:rPr lang="de-DE" sz="2000" dirty="0" err="1" smtClean="0">
                <a:latin typeface="+mn-lt"/>
              </a:rPr>
              <a:t>WfbM</a:t>
            </a:r>
            <a:endParaRPr lang="de-DE" sz="2000" dirty="0" smtClean="0">
              <a:latin typeface="+mn-lt"/>
            </a:endParaRPr>
          </a:p>
          <a:p>
            <a:pPr algn="l"/>
            <a:endParaRPr lang="de-DE" sz="2000" dirty="0">
              <a:latin typeface="+mn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51E5-9A3F-4704-8DB5-B9A521765F27}" type="slidenum">
              <a:rPr lang="de-DE" altLang="de-DE" smtClean="0"/>
              <a:pPr/>
              <a:t>9</a:t>
            </a:fld>
            <a:endParaRPr lang="de-DE" altLang="de-DE"/>
          </a:p>
        </p:txBody>
      </p:sp>
      <p:sp>
        <p:nvSpPr>
          <p:cNvPr id="6" name="Rechteckige Legende 5"/>
          <p:cNvSpPr/>
          <p:nvPr/>
        </p:nvSpPr>
        <p:spPr bwMode="auto">
          <a:xfrm rot="20549501">
            <a:off x="5637143" y="2186608"/>
            <a:ext cx="2136913" cy="457200"/>
          </a:xfrm>
          <a:prstGeom prst="wedgeRectCallout">
            <a:avLst>
              <a:gd name="adj1" fmla="val -85903"/>
              <a:gd name="adj2" fmla="val 8840"/>
            </a:avLst>
          </a:prstGeom>
          <a:solidFill>
            <a:schemeClr val="accent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Betreueraufgabe</a:t>
            </a:r>
          </a:p>
        </p:txBody>
      </p:sp>
    </p:spTree>
    <p:extLst>
      <p:ext uri="{BB962C8B-B14F-4D97-AF65-F5344CB8AC3E}">
        <p14:creationId xmlns:p14="http://schemas.microsoft.com/office/powerpoint/2010/main" val="292051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ACTIVE_TEMPLATE" val="Pitchbook-US"/>
  <p:tag name="JPM_AGENDA_PAGE_TITLE" val="Agenda"/>
  <p:tag name="JPM_APPENDIX_PAGE_TITLE" val=" "/>
  <p:tag name="JPM_BASE_TEMPLATE" val="Pitchbook-US.pot"/>
  <p:tag name="JPM_BRAND" val="JPMorgan"/>
  <p:tag name="JPM_CONTINUOUS_NUMBERING" val="True"/>
  <p:tag name="JPM_RESTART_NUMBERS" val="False"/>
  <p:tag name="JPM_PAGE_NUMBERS" val="True"/>
  <p:tag name="JPM_SECTION_NUMBERS" val="False"/>
  <p:tag name="JPM_TRACKERS" val="True"/>
  <p:tag name="JPM_NUMBER_PAGES" val="True"/>
  <p:tag name="JPM_TRACKER_FILENAME_ONLY" val="False"/>
  <p:tag name="JPM_TRACKER_FULL_PATH" val="False"/>
  <p:tag name="JPM_TRACKER_USER_PATH" val="False"/>
  <p:tag name="JPM_TRACKER_USER_PATH_TEXT" val=" "/>
  <p:tag name="JPM_TRACKER_NONE" val="True"/>
</p:tagLst>
</file>

<file path=ppt/theme/theme1.xml><?xml version="1.0" encoding="utf-8"?>
<a:theme xmlns:a="http://schemas.openxmlformats.org/drawingml/2006/main" name="Praesentation_LRA_SHA_4-3">
  <a:themeElements>
    <a:clrScheme name="DC Book CEO 1">
      <a:dk1>
        <a:srgbClr val="000000"/>
      </a:dk1>
      <a:lt1>
        <a:srgbClr val="FFFFFF"/>
      </a:lt1>
      <a:dk2>
        <a:srgbClr val="EAEAEA"/>
      </a:dk2>
      <a:lt2>
        <a:srgbClr val="264E84"/>
      </a:lt2>
      <a:accent1>
        <a:srgbClr val="6490CB"/>
      </a:accent1>
      <a:accent2>
        <a:srgbClr val="5FA364"/>
      </a:accent2>
      <a:accent3>
        <a:srgbClr val="FFFFFF"/>
      </a:accent3>
      <a:accent4>
        <a:srgbClr val="000000"/>
      </a:accent4>
      <a:accent5>
        <a:srgbClr val="B8C6E2"/>
      </a:accent5>
      <a:accent6>
        <a:srgbClr val="55935A"/>
      </a:accent6>
      <a:hlink>
        <a:srgbClr val="D6BC38"/>
      </a:hlink>
      <a:folHlink>
        <a:srgbClr val="9579A1"/>
      </a:folHlink>
    </a:clrScheme>
    <a:fontScheme name="DC Book CE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charset="0"/>
          </a:defRPr>
        </a:defPPr>
      </a:lstStyle>
    </a:lnDef>
  </a:objectDefaults>
  <a:extraClrSchemeLst>
    <a:extraClrScheme>
      <a:clrScheme name="DC Book CEO 1">
        <a:dk1>
          <a:srgbClr val="000000"/>
        </a:dk1>
        <a:lt1>
          <a:srgbClr val="FFFFFF"/>
        </a:lt1>
        <a:dk2>
          <a:srgbClr val="EAEAEA"/>
        </a:dk2>
        <a:lt2>
          <a:srgbClr val="264E84"/>
        </a:lt2>
        <a:accent1>
          <a:srgbClr val="6490CB"/>
        </a:accent1>
        <a:accent2>
          <a:srgbClr val="5FA364"/>
        </a:accent2>
        <a:accent3>
          <a:srgbClr val="FFFFFF"/>
        </a:accent3>
        <a:accent4>
          <a:srgbClr val="000000"/>
        </a:accent4>
        <a:accent5>
          <a:srgbClr val="B8C6E2"/>
        </a:accent5>
        <a:accent6>
          <a:srgbClr val="55935A"/>
        </a:accent6>
        <a:hlink>
          <a:srgbClr val="D6BC38"/>
        </a:hlink>
        <a:folHlink>
          <a:srgbClr val="9579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E6EAD0"/>
      </a:dk2>
      <a:lt2>
        <a:srgbClr val="2C5280"/>
      </a:lt2>
      <a:accent1>
        <a:srgbClr val="799656"/>
      </a:accent1>
      <a:accent2>
        <a:srgbClr val="D6BC38"/>
      </a:accent2>
      <a:accent3>
        <a:srgbClr val="FFFFFF"/>
      </a:accent3>
      <a:accent4>
        <a:srgbClr val="000000"/>
      </a:accent4>
      <a:accent5>
        <a:srgbClr val="BEC9B4"/>
      </a:accent5>
      <a:accent6>
        <a:srgbClr val="C2AA32"/>
      </a:accent6>
      <a:hlink>
        <a:srgbClr val="6490CB"/>
      </a:hlink>
      <a:folHlink>
        <a:srgbClr val="9579A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Praesentation_LRA_SHA_4-3.potx</Template>
  <TotalTime>0</TotalTime>
  <Words>858</Words>
  <Application>Microsoft Office PowerPoint</Application>
  <PresentationFormat>Bildschirmpräsentation (4:3)</PresentationFormat>
  <Paragraphs>164</Paragraphs>
  <Slides>21</Slides>
  <Notes>20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Arial</vt:lpstr>
      <vt:lpstr>Trebuchet MS</vt:lpstr>
      <vt:lpstr>Wingdings</vt:lpstr>
      <vt:lpstr>ヒラギノ角ゴ Pro W3</vt:lpstr>
      <vt:lpstr>Praesentation_LRA_SHA_4-3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Dohr Capital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0</dc:title>
  <dc:creator>Hans Peter Dohr</dc:creator>
  <cp:lastModifiedBy>Köhler, Michael</cp:lastModifiedBy>
  <cp:revision>173</cp:revision>
  <cp:lastPrinted>2019-11-13T06:56:44Z</cp:lastPrinted>
  <dcterms:created xsi:type="dcterms:W3CDTF">2008-01-18T15:51:52Z</dcterms:created>
  <dcterms:modified xsi:type="dcterms:W3CDTF">2019-11-15T16:18:56Z</dcterms:modified>
</cp:coreProperties>
</file>